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18 Khebrat Musamim Bold" panose="020B0604020202020204" charset="0"/>
      <p:regular r:id="rId26"/>
      <p:bold r:id="rId27"/>
    </p:embeddedFont>
    <p:embeddedFont>
      <p:font typeface="Beauty Italic" panose="020B0604020202020204" charset="0"/>
      <p:regular r:id="rId28"/>
    </p:embeddedFont>
    <p:embeddedFont>
      <p:font typeface="Canva Sans Bold" panose="020B0604020202020204" charset="0"/>
      <p:regular r:id="rId29"/>
    </p:embeddedFont>
    <p:embeddedFont>
      <p:font typeface="Kollektif" panose="020B0604020202020204" charset="0"/>
      <p:regular r:id="rId30"/>
    </p:embeddedFont>
    <p:embeddedFont>
      <p:font typeface="Kollektif Bold" panose="020B0604020202020204" charset="0"/>
      <p:regular r:id="rId31"/>
    </p:embeddedFont>
    <p:embeddedFont>
      <p:font typeface="League Spartan" panose="020B0604020202020204" charset="0"/>
      <p:regular r:id="rId32"/>
    </p:embeddedFont>
    <p:embeddedFont>
      <p:font typeface="Public Sans Bold" panose="020B0604020202020204" charset="0"/>
      <p:regular r:id="rId33"/>
    </p:embeddedFont>
    <p:embeddedFont>
      <p:font typeface="Roboto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955"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3.jpeg"/><Relationship Id="rId4" Type="http://schemas.openxmlformats.org/officeDocument/2006/relationships/image" Target="../media/image11.pn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4.jpeg"/><Relationship Id="rId4" Type="http://schemas.openxmlformats.org/officeDocument/2006/relationships/image" Target="../media/image11.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6.svg"/><Relationship Id="rId7" Type="http://schemas.openxmlformats.org/officeDocument/2006/relationships/image" Target="../media/image12.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2.svg"/><Relationship Id="rId5" Type="http://schemas.openxmlformats.org/officeDocument/2006/relationships/image" Target="../media/image20.sv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2.svg"/><Relationship Id="rId7" Type="http://schemas.openxmlformats.org/officeDocument/2006/relationships/image" Target="../media/image3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9.svg"/><Relationship Id="rId7" Type="http://schemas.openxmlformats.org/officeDocument/2006/relationships/image" Target="../media/image1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9.svg"/><Relationship Id="rId7" Type="http://schemas.openxmlformats.org/officeDocument/2006/relationships/image" Target="../media/image14.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4.svg"/><Relationship Id="rId7" Type="http://schemas.openxmlformats.org/officeDocument/2006/relationships/image" Target="../media/image29.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svg"/><Relationship Id="rId7" Type="http://schemas.openxmlformats.org/officeDocument/2006/relationships/image" Target="../media/image29.svg"/><Relationship Id="rId12" Type="http://schemas.openxmlformats.org/officeDocument/2006/relationships/image" Target="../media/image31.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14.svg"/><Relationship Id="rId10" Type="http://schemas.openxmlformats.org/officeDocument/2006/relationships/image" Target="../media/image45.png"/><Relationship Id="rId4" Type="http://schemas.openxmlformats.org/officeDocument/2006/relationships/image" Target="../media/image13.png"/><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svg"/><Relationship Id="rId7" Type="http://schemas.openxmlformats.org/officeDocument/2006/relationships/image" Target="../media/image29.svg"/><Relationship Id="rId12"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14.svg"/><Relationship Id="rId10" Type="http://schemas.openxmlformats.org/officeDocument/2006/relationships/image" Target="../media/image30.png"/><Relationship Id="rId4" Type="http://schemas.openxmlformats.org/officeDocument/2006/relationships/image" Target="../media/image13.png"/><Relationship Id="rId9" Type="http://schemas.openxmlformats.org/officeDocument/2006/relationships/image" Target="../media/image44.sv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jpeg"/><Relationship Id="rId12" Type="http://schemas.openxmlformats.org/officeDocument/2006/relationships/image" Target="../media/image12.svg"/><Relationship Id="rId2" Type="http://schemas.openxmlformats.org/officeDocument/2006/relationships/image" Target="../media/image2.pn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svg"/><Relationship Id="rId7" Type="http://schemas.openxmlformats.org/officeDocument/2006/relationships/image" Target="../media/image29.svg"/><Relationship Id="rId12" Type="http://schemas.openxmlformats.org/officeDocument/2006/relationships/image" Target="../media/image47.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14.svg"/><Relationship Id="rId10" Type="http://schemas.openxmlformats.org/officeDocument/2006/relationships/image" Target="../media/image30.png"/><Relationship Id="rId4" Type="http://schemas.openxmlformats.org/officeDocument/2006/relationships/image" Target="../media/image13.png"/><Relationship Id="rId9" Type="http://schemas.openxmlformats.org/officeDocument/2006/relationships/image" Target="../media/image44.sv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6.svg"/><Relationship Id="rId7" Type="http://schemas.openxmlformats.org/officeDocument/2006/relationships/image" Target="../media/image14.svg"/><Relationship Id="rId12"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9.png"/><Relationship Id="rId5" Type="http://schemas.openxmlformats.org/officeDocument/2006/relationships/image" Target="../media/image12.svg"/><Relationship Id="rId10" Type="http://schemas.openxmlformats.org/officeDocument/2006/relationships/image" Target="../media/image48.png"/><Relationship Id="rId4" Type="http://schemas.openxmlformats.org/officeDocument/2006/relationships/image" Target="../media/image11.png"/><Relationship Id="rId9" Type="http://schemas.openxmlformats.org/officeDocument/2006/relationships/image" Target="../media/image31.sv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9.svg"/><Relationship Id="rId7" Type="http://schemas.openxmlformats.org/officeDocument/2006/relationships/image" Target="../media/image12.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14.svg"/></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14.sv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1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4.svg"/><Relationship Id="rId5" Type="http://schemas.openxmlformats.org/officeDocument/2006/relationships/image" Target="../media/image20.sv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9.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2.png"/><Relationship Id="rId4" Type="http://schemas.openxmlformats.org/officeDocument/2006/relationships/image" Target="../media/image11.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1645"/>
          </a:xfrm>
          <a:custGeom>
            <a:avLst/>
            <a:gdLst/>
            <a:ahLst/>
            <a:cxnLst/>
            <a:rect l="l" t="t" r="r" b="b"/>
            <a:pathLst>
              <a:path w="18288000" h="10281645">
                <a:moveTo>
                  <a:pt x="0" y="0"/>
                </a:moveTo>
                <a:lnTo>
                  <a:pt x="18288000" y="0"/>
                </a:lnTo>
                <a:lnTo>
                  <a:pt x="18288000" y="10281645"/>
                </a:lnTo>
                <a:lnTo>
                  <a:pt x="0" y="10281645"/>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342285" y="3232688"/>
            <a:ext cx="2945178" cy="854102"/>
            <a:chOff x="0" y="0"/>
            <a:chExt cx="3926904" cy="1138802"/>
          </a:xfrm>
        </p:grpSpPr>
        <p:sp>
          <p:nvSpPr>
            <p:cNvPr id="9" name="Freeform 9"/>
            <p:cNvSpPr/>
            <p:nvPr/>
          </p:nvSpPr>
          <p:spPr>
            <a:xfrm>
              <a:off x="0" y="0"/>
              <a:ext cx="3926904" cy="1138802"/>
            </a:xfrm>
            <a:custGeom>
              <a:avLst/>
              <a:gdLst/>
              <a:ahLst/>
              <a:cxnLst/>
              <a:rect l="l" t="t" r="r" b="b"/>
              <a:pathLst>
                <a:path w="3926904" h="1138802">
                  <a:moveTo>
                    <a:pt x="0" y="0"/>
                  </a:moveTo>
                  <a:lnTo>
                    <a:pt x="3926904" y="0"/>
                  </a:lnTo>
                  <a:lnTo>
                    <a:pt x="3926904" y="1138802"/>
                  </a:lnTo>
                  <a:lnTo>
                    <a:pt x="0" y="11388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399978" y="109239"/>
              <a:ext cx="1563474" cy="853649"/>
            </a:xfrm>
            <a:prstGeom prst="rect">
              <a:avLst/>
            </a:prstGeom>
          </p:spPr>
          <p:txBody>
            <a:bodyPr lIns="0" tIns="0" rIns="0" bIns="0" rtlCol="0" anchor="t">
              <a:spAutoFit/>
            </a:bodyPr>
            <a:lstStyle/>
            <a:p>
              <a:pPr algn="l">
                <a:lnSpc>
                  <a:spcPts val="4944"/>
                </a:lnSpc>
              </a:pPr>
              <a:r>
                <a:rPr lang="en-US" sz="3531" spc="204">
                  <a:solidFill>
                    <a:srgbClr val="FFFFFF"/>
                  </a:solidFill>
                  <a:latin typeface="Kollektif"/>
                </a:rPr>
                <a:t>CNN</a:t>
              </a:r>
            </a:p>
          </p:txBody>
        </p:sp>
      </p:grpSp>
      <p:sp>
        <p:nvSpPr>
          <p:cNvPr id="11" name="TextBox 11"/>
          <p:cNvSpPr txBox="1"/>
          <p:nvPr/>
        </p:nvSpPr>
        <p:spPr>
          <a:xfrm>
            <a:off x="1342285" y="4065122"/>
            <a:ext cx="15850030" cy="3149346"/>
          </a:xfrm>
          <a:prstGeom prst="rect">
            <a:avLst/>
          </a:prstGeom>
        </p:spPr>
        <p:txBody>
          <a:bodyPr lIns="0" tIns="0" rIns="0" bIns="0" rtlCol="0" anchor="t">
            <a:spAutoFit/>
          </a:bodyPr>
          <a:lstStyle/>
          <a:p>
            <a:pPr algn="l">
              <a:lnSpc>
                <a:spcPts val="4913"/>
              </a:lnSpc>
            </a:pPr>
            <a:r>
              <a:rPr lang="en-US" sz="3509" spc="203">
                <a:solidFill>
                  <a:srgbClr val="18072B"/>
                </a:solidFill>
                <a:latin typeface="Kollektif"/>
              </a:rPr>
              <a:t>A Convolutional Neural Network (CNN) is a type of deep learning algorithm specifically designed for processing structured grid data such as images. CNNs are highly effective for tasks involving visual data, like image classification, object detection, and image generation</a:t>
            </a:r>
          </a:p>
          <a:p>
            <a:pPr algn="l">
              <a:lnSpc>
                <a:spcPts val="4913"/>
              </a:lnSpc>
            </a:pPr>
            <a:endParaRPr lang="en-US" sz="3509" spc="203">
              <a:solidFill>
                <a:srgbClr val="18072B"/>
              </a:solidFill>
              <a:latin typeface="Kollektif"/>
            </a:endParaRPr>
          </a:p>
        </p:txBody>
      </p:sp>
      <p:grpSp>
        <p:nvGrpSpPr>
          <p:cNvPr id="12" name="Group 12"/>
          <p:cNvGrpSpPr/>
          <p:nvPr/>
        </p:nvGrpSpPr>
        <p:grpSpPr>
          <a:xfrm>
            <a:off x="9326303" y="6793465"/>
            <a:ext cx="7943516" cy="2999838"/>
            <a:chOff x="0" y="0"/>
            <a:chExt cx="6347206" cy="2396998"/>
          </a:xfrm>
        </p:grpSpPr>
        <p:sp>
          <p:nvSpPr>
            <p:cNvPr id="13" name="Freeform 13"/>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10"/>
              <a:stretch>
                <a:fillRect b="-19863"/>
              </a:stretch>
            </a:blipFill>
          </p:spPr>
        </p:sp>
      </p:grpSp>
      <p:sp>
        <p:nvSpPr>
          <p:cNvPr id="14" name="TextBox 14"/>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Background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342285" y="3232688"/>
            <a:ext cx="2945178" cy="854102"/>
            <a:chOff x="0" y="0"/>
            <a:chExt cx="3926904" cy="1138802"/>
          </a:xfrm>
        </p:grpSpPr>
        <p:sp>
          <p:nvSpPr>
            <p:cNvPr id="9" name="Freeform 9"/>
            <p:cNvSpPr/>
            <p:nvPr/>
          </p:nvSpPr>
          <p:spPr>
            <a:xfrm>
              <a:off x="0" y="0"/>
              <a:ext cx="3926904" cy="1138802"/>
            </a:xfrm>
            <a:custGeom>
              <a:avLst/>
              <a:gdLst/>
              <a:ahLst/>
              <a:cxnLst/>
              <a:rect l="l" t="t" r="r" b="b"/>
              <a:pathLst>
                <a:path w="3926904" h="1138802">
                  <a:moveTo>
                    <a:pt x="0" y="0"/>
                  </a:moveTo>
                  <a:lnTo>
                    <a:pt x="3926904" y="0"/>
                  </a:lnTo>
                  <a:lnTo>
                    <a:pt x="3926904" y="1138802"/>
                  </a:lnTo>
                  <a:lnTo>
                    <a:pt x="0" y="11388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399978" y="109239"/>
              <a:ext cx="1563474" cy="853649"/>
            </a:xfrm>
            <a:prstGeom prst="rect">
              <a:avLst/>
            </a:prstGeom>
          </p:spPr>
          <p:txBody>
            <a:bodyPr lIns="0" tIns="0" rIns="0" bIns="0" rtlCol="0" anchor="t">
              <a:spAutoFit/>
            </a:bodyPr>
            <a:lstStyle/>
            <a:p>
              <a:pPr algn="l">
                <a:lnSpc>
                  <a:spcPts val="4944"/>
                </a:lnSpc>
              </a:pPr>
              <a:r>
                <a:rPr lang="en-US" sz="3531" spc="204">
                  <a:solidFill>
                    <a:srgbClr val="FFFFFF"/>
                  </a:solidFill>
                  <a:latin typeface="Kollektif"/>
                </a:rPr>
                <a:t>KNN</a:t>
              </a:r>
            </a:p>
          </p:txBody>
        </p:sp>
      </p:grpSp>
      <p:sp>
        <p:nvSpPr>
          <p:cNvPr id="11" name="TextBox 11"/>
          <p:cNvSpPr txBox="1"/>
          <p:nvPr/>
        </p:nvSpPr>
        <p:spPr>
          <a:xfrm>
            <a:off x="1342285" y="4065122"/>
            <a:ext cx="15850030" cy="3768471"/>
          </a:xfrm>
          <a:prstGeom prst="rect">
            <a:avLst/>
          </a:prstGeom>
        </p:spPr>
        <p:txBody>
          <a:bodyPr lIns="0" tIns="0" rIns="0" bIns="0" rtlCol="0" anchor="t">
            <a:spAutoFit/>
          </a:bodyPr>
          <a:lstStyle/>
          <a:p>
            <a:pPr algn="l">
              <a:lnSpc>
                <a:spcPts val="4913"/>
              </a:lnSpc>
            </a:pPr>
            <a:r>
              <a:rPr lang="en-US" sz="3509" spc="203">
                <a:solidFill>
                  <a:srgbClr val="18072B"/>
                </a:solidFill>
                <a:latin typeface="Kollektif"/>
              </a:rPr>
              <a:t>The K-Nearest Neighbors (KNN) algorithm is a classification algorithm used for classifying data points. It works based on the idea of classifying a new element (such as a face image) by considering its similarity to other elements in the training dataset. KNN is considered a simple yet powerful algorithm.</a:t>
            </a:r>
          </a:p>
          <a:p>
            <a:pPr algn="l">
              <a:lnSpc>
                <a:spcPts val="4913"/>
              </a:lnSpc>
            </a:pPr>
            <a:endParaRPr lang="en-US" sz="3509" spc="203">
              <a:solidFill>
                <a:srgbClr val="18072B"/>
              </a:solidFill>
              <a:latin typeface="Kollektif"/>
            </a:endParaRPr>
          </a:p>
        </p:txBody>
      </p:sp>
      <p:grpSp>
        <p:nvGrpSpPr>
          <p:cNvPr id="12" name="Group 12"/>
          <p:cNvGrpSpPr/>
          <p:nvPr/>
        </p:nvGrpSpPr>
        <p:grpSpPr>
          <a:xfrm>
            <a:off x="9267300" y="6933757"/>
            <a:ext cx="7943516" cy="2999838"/>
            <a:chOff x="0" y="0"/>
            <a:chExt cx="6347206" cy="2396998"/>
          </a:xfrm>
        </p:grpSpPr>
        <p:sp>
          <p:nvSpPr>
            <p:cNvPr id="13" name="Freeform 13"/>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10"/>
              <a:stretch>
                <a:fillRect t="-2033" b="-2033"/>
              </a:stretch>
            </a:blipFill>
          </p:spPr>
        </p:sp>
      </p:grpSp>
      <p:sp>
        <p:nvSpPr>
          <p:cNvPr id="14" name="TextBox 14"/>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Background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3222" flipH="1" flipV="1">
            <a:off x="-1574321" y="2539910"/>
            <a:ext cx="5638923" cy="7984316"/>
          </a:xfrm>
          <a:custGeom>
            <a:avLst/>
            <a:gdLst/>
            <a:ahLst/>
            <a:cxnLst/>
            <a:rect l="l" t="t" r="r" b="b"/>
            <a:pathLst>
              <a:path w="5638923" h="7984316">
                <a:moveTo>
                  <a:pt x="5638924" y="7984316"/>
                </a:moveTo>
                <a:lnTo>
                  <a:pt x="0" y="7984316"/>
                </a:lnTo>
                <a:lnTo>
                  <a:pt x="0" y="0"/>
                </a:lnTo>
                <a:lnTo>
                  <a:pt x="5638924" y="0"/>
                </a:lnTo>
                <a:lnTo>
                  <a:pt x="5638924" y="798431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26837" y="3723209"/>
            <a:ext cx="1145980" cy="1145980"/>
          </a:xfrm>
          <a:custGeom>
            <a:avLst/>
            <a:gdLst/>
            <a:ahLst/>
            <a:cxnLst/>
            <a:rect l="l" t="t" r="r" b="b"/>
            <a:pathLst>
              <a:path w="1145980" h="1145980">
                <a:moveTo>
                  <a:pt x="0" y="0"/>
                </a:moveTo>
                <a:lnTo>
                  <a:pt x="1145980" y="0"/>
                </a:lnTo>
                <a:lnTo>
                  <a:pt x="1145980" y="1145980"/>
                </a:lnTo>
                <a:lnTo>
                  <a:pt x="0" y="1145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26837" y="5726642"/>
            <a:ext cx="1145980" cy="1145980"/>
          </a:xfrm>
          <a:custGeom>
            <a:avLst/>
            <a:gdLst/>
            <a:ahLst/>
            <a:cxnLst/>
            <a:rect l="l" t="t" r="r" b="b"/>
            <a:pathLst>
              <a:path w="1145980" h="1145980">
                <a:moveTo>
                  <a:pt x="0" y="0"/>
                </a:moveTo>
                <a:lnTo>
                  <a:pt x="1145980" y="0"/>
                </a:lnTo>
                <a:lnTo>
                  <a:pt x="1145980" y="1145980"/>
                </a:lnTo>
                <a:lnTo>
                  <a:pt x="0" y="1145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848789" y="7730075"/>
            <a:ext cx="1145980" cy="1145980"/>
          </a:xfrm>
          <a:custGeom>
            <a:avLst/>
            <a:gdLst/>
            <a:ahLst/>
            <a:cxnLst/>
            <a:rect l="l" t="t" r="r" b="b"/>
            <a:pathLst>
              <a:path w="1145980" h="1145980">
                <a:moveTo>
                  <a:pt x="0" y="0"/>
                </a:moveTo>
                <a:lnTo>
                  <a:pt x="1145980" y="0"/>
                </a:lnTo>
                <a:lnTo>
                  <a:pt x="1145980" y="1145980"/>
                </a:lnTo>
                <a:lnTo>
                  <a:pt x="0" y="1145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119970" y="3723209"/>
            <a:ext cx="1145980" cy="1145980"/>
          </a:xfrm>
          <a:custGeom>
            <a:avLst/>
            <a:gdLst/>
            <a:ahLst/>
            <a:cxnLst/>
            <a:rect l="l" t="t" r="r" b="b"/>
            <a:pathLst>
              <a:path w="1145980" h="1145980">
                <a:moveTo>
                  <a:pt x="0" y="0"/>
                </a:moveTo>
                <a:lnTo>
                  <a:pt x="1145981" y="0"/>
                </a:lnTo>
                <a:lnTo>
                  <a:pt x="1145981" y="1145980"/>
                </a:lnTo>
                <a:lnTo>
                  <a:pt x="0" y="1145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119970" y="5726642"/>
            <a:ext cx="1145980" cy="1145980"/>
          </a:xfrm>
          <a:custGeom>
            <a:avLst/>
            <a:gdLst/>
            <a:ahLst/>
            <a:cxnLst/>
            <a:rect l="l" t="t" r="r" b="b"/>
            <a:pathLst>
              <a:path w="1145980" h="1145980">
                <a:moveTo>
                  <a:pt x="0" y="0"/>
                </a:moveTo>
                <a:lnTo>
                  <a:pt x="1145981" y="0"/>
                </a:lnTo>
                <a:lnTo>
                  <a:pt x="1145981" y="1145980"/>
                </a:lnTo>
                <a:lnTo>
                  <a:pt x="0" y="1145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71717" flipH="1">
            <a:off x="11699210" y="38896"/>
            <a:ext cx="11147860" cy="13370747"/>
          </a:xfrm>
          <a:custGeom>
            <a:avLst/>
            <a:gdLst/>
            <a:ahLst/>
            <a:cxnLst/>
            <a:rect l="l" t="t" r="r" b="b"/>
            <a:pathLst>
              <a:path w="11147860" h="13370747">
                <a:moveTo>
                  <a:pt x="11147860" y="0"/>
                </a:moveTo>
                <a:lnTo>
                  <a:pt x="0" y="0"/>
                </a:lnTo>
                <a:lnTo>
                  <a:pt x="0" y="13370747"/>
                </a:lnTo>
                <a:lnTo>
                  <a:pt x="11147860" y="13370747"/>
                </a:lnTo>
                <a:lnTo>
                  <a:pt x="1114786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2844462" y="4046124"/>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01</a:t>
            </a:r>
          </a:p>
        </p:txBody>
      </p:sp>
      <p:sp>
        <p:nvSpPr>
          <p:cNvPr id="12" name="TextBox 12"/>
          <p:cNvSpPr txBox="1"/>
          <p:nvPr/>
        </p:nvSpPr>
        <p:spPr>
          <a:xfrm>
            <a:off x="2866414" y="8002808"/>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05</a:t>
            </a:r>
          </a:p>
        </p:txBody>
      </p:sp>
      <p:sp>
        <p:nvSpPr>
          <p:cNvPr id="13" name="TextBox 13"/>
          <p:cNvSpPr txBox="1"/>
          <p:nvPr/>
        </p:nvSpPr>
        <p:spPr>
          <a:xfrm>
            <a:off x="2848789" y="5995818"/>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03</a:t>
            </a:r>
          </a:p>
        </p:txBody>
      </p:sp>
      <p:sp>
        <p:nvSpPr>
          <p:cNvPr id="14" name="TextBox 14"/>
          <p:cNvSpPr txBox="1"/>
          <p:nvPr/>
        </p:nvSpPr>
        <p:spPr>
          <a:xfrm>
            <a:off x="9137595" y="4034841"/>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02</a:t>
            </a:r>
          </a:p>
        </p:txBody>
      </p:sp>
      <p:sp>
        <p:nvSpPr>
          <p:cNvPr id="15" name="TextBox 15"/>
          <p:cNvSpPr txBox="1"/>
          <p:nvPr/>
        </p:nvSpPr>
        <p:spPr>
          <a:xfrm>
            <a:off x="9137595" y="5995818"/>
            <a:ext cx="1128355" cy="540954"/>
          </a:xfrm>
          <a:prstGeom prst="rect">
            <a:avLst/>
          </a:prstGeom>
        </p:spPr>
        <p:txBody>
          <a:bodyPr lIns="0" tIns="0" rIns="0" bIns="0" rtlCol="0" anchor="t">
            <a:spAutoFit/>
          </a:bodyPr>
          <a:lstStyle/>
          <a:p>
            <a:pPr algn="ctr">
              <a:lnSpc>
                <a:spcPts val="4381"/>
              </a:lnSpc>
              <a:spcBef>
                <a:spcPct val="0"/>
              </a:spcBef>
            </a:pPr>
            <a:r>
              <a:rPr lang="en-US" sz="3129">
                <a:solidFill>
                  <a:srgbClr val="FFFFFF"/>
                </a:solidFill>
                <a:latin typeface="Roboto Bold"/>
              </a:rPr>
              <a:t>04</a:t>
            </a:r>
          </a:p>
        </p:txBody>
      </p:sp>
      <p:sp>
        <p:nvSpPr>
          <p:cNvPr id="16" name="TextBox 16"/>
          <p:cNvSpPr txBox="1"/>
          <p:nvPr/>
        </p:nvSpPr>
        <p:spPr>
          <a:xfrm>
            <a:off x="632370" y="255773"/>
            <a:ext cx="6796388" cy="1009650"/>
          </a:xfrm>
          <a:prstGeom prst="rect">
            <a:avLst/>
          </a:prstGeom>
        </p:spPr>
        <p:txBody>
          <a:bodyPr lIns="0" tIns="0" rIns="0" bIns="0" rtlCol="0" anchor="t">
            <a:spAutoFit/>
          </a:bodyPr>
          <a:lstStyle/>
          <a:p>
            <a:pPr algn="l">
              <a:lnSpc>
                <a:spcPts val="8012"/>
              </a:lnSpc>
            </a:pPr>
            <a:r>
              <a:rPr lang="en-US" sz="6676">
                <a:solidFill>
                  <a:srgbClr val="FFFFFF"/>
                </a:solidFill>
                <a:latin typeface="18 Khebrat Musamim Bold"/>
              </a:rPr>
              <a:t>Methodology </a:t>
            </a:r>
          </a:p>
        </p:txBody>
      </p:sp>
      <p:sp>
        <p:nvSpPr>
          <p:cNvPr id="17" name="TextBox 17"/>
          <p:cNvSpPr txBox="1"/>
          <p:nvPr/>
        </p:nvSpPr>
        <p:spPr>
          <a:xfrm>
            <a:off x="4599914" y="4034841"/>
            <a:ext cx="3725949"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Framework</a:t>
            </a:r>
          </a:p>
        </p:txBody>
      </p:sp>
      <p:sp>
        <p:nvSpPr>
          <p:cNvPr id="18" name="TextBox 18"/>
          <p:cNvSpPr txBox="1"/>
          <p:nvPr/>
        </p:nvSpPr>
        <p:spPr>
          <a:xfrm>
            <a:off x="4635164" y="6049557"/>
            <a:ext cx="3503497"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Data Preprocessing </a:t>
            </a:r>
          </a:p>
        </p:txBody>
      </p:sp>
      <p:sp>
        <p:nvSpPr>
          <p:cNvPr id="19" name="TextBox 19"/>
          <p:cNvSpPr txBox="1"/>
          <p:nvPr/>
        </p:nvSpPr>
        <p:spPr>
          <a:xfrm>
            <a:off x="4599914" y="8052990"/>
            <a:ext cx="3503497"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Tools</a:t>
            </a:r>
          </a:p>
        </p:txBody>
      </p:sp>
      <p:sp>
        <p:nvSpPr>
          <p:cNvPr id="20" name="TextBox 20"/>
          <p:cNvSpPr txBox="1"/>
          <p:nvPr/>
        </p:nvSpPr>
        <p:spPr>
          <a:xfrm>
            <a:off x="10891177" y="4034841"/>
            <a:ext cx="4569986"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Data Collection</a:t>
            </a:r>
          </a:p>
        </p:txBody>
      </p:sp>
      <p:sp>
        <p:nvSpPr>
          <p:cNvPr id="21" name="TextBox 21"/>
          <p:cNvSpPr txBox="1"/>
          <p:nvPr/>
        </p:nvSpPr>
        <p:spPr>
          <a:xfrm>
            <a:off x="10891177" y="6049557"/>
            <a:ext cx="4569986" cy="433475"/>
          </a:xfrm>
          <a:prstGeom prst="rect">
            <a:avLst/>
          </a:prstGeom>
        </p:spPr>
        <p:txBody>
          <a:bodyPr lIns="0" tIns="0" rIns="0" bIns="0" rtlCol="0" anchor="t">
            <a:spAutoFit/>
          </a:bodyPr>
          <a:lstStyle/>
          <a:p>
            <a:pPr algn="l">
              <a:lnSpc>
                <a:spcPts val="3413"/>
              </a:lnSpc>
              <a:spcBef>
                <a:spcPct val="0"/>
              </a:spcBef>
            </a:pPr>
            <a:r>
              <a:rPr lang="en-US" sz="2438">
                <a:solidFill>
                  <a:srgbClr val="FFFFFF"/>
                </a:solidFill>
                <a:latin typeface="Roboto Bold"/>
              </a:rPr>
              <a:t>Evaluation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grpSp>
        <p:nvGrpSpPr>
          <p:cNvPr id="2" name="Group 2"/>
          <p:cNvGrpSpPr/>
          <p:nvPr/>
        </p:nvGrpSpPr>
        <p:grpSpPr>
          <a:xfrm>
            <a:off x="-2331610" y="-931314"/>
            <a:ext cx="20975889" cy="11589400"/>
            <a:chOff x="0" y="0"/>
            <a:chExt cx="5524514" cy="3052352"/>
          </a:xfrm>
        </p:grpSpPr>
        <p:sp>
          <p:nvSpPr>
            <p:cNvPr id="3" name="Freeform 3"/>
            <p:cNvSpPr/>
            <p:nvPr/>
          </p:nvSpPr>
          <p:spPr>
            <a:xfrm>
              <a:off x="0" y="0"/>
              <a:ext cx="5524514" cy="3052352"/>
            </a:xfrm>
            <a:custGeom>
              <a:avLst/>
              <a:gdLst/>
              <a:ahLst/>
              <a:cxnLst/>
              <a:rect l="l" t="t" r="r" b="b"/>
              <a:pathLst>
                <a:path w="5524514" h="3052352">
                  <a:moveTo>
                    <a:pt x="0" y="0"/>
                  </a:moveTo>
                  <a:lnTo>
                    <a:pt x="5524514" y="0"/>
                  </a:lnTo>
                  <a:lnTo>
                    <a:pt x="5524514" y="3052352"/>
                  </a:lnTo>
                  <a:lnTo>
                    <a:pt x="0" y="3052352"/>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47625"/>
              <a:ext cx="5524514" cy="3099977"/>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923222" flipH="1" flipV="1">
            <a:off x="-1716369" y="2309555"/>
            <a:ext cx="5776769" cy="8179496"/>
          </a:xfrm>
          <a:custGeom>
            <a:avLst/>
            <a:gdLst/>
            <a:ahLst/>
            <a:cxnLst/>
            <a:rect l="l" t="t" r="r" b="b"/>
            <a:pathLst>
              <a:path w="5776769" h="8179496">
                <a:moveTo>
                  <a:pt x="5776769" y="8179495"/>
                </a:moveTo>
                <a:lnTo>
                  <a:pt x="0" y="8179495"/>
                </a:lnTo>
                <a:lnTo>
                  <a:pt x="0" y="0"/>
                </a:lnTo>
                <a:lnTo>
                  <a:pt x="5776769" y="0"/>
                </a:lnTo>
                <a:lnTo>
                  <a:pt x="5776769" y="817949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226104" y="2123617"/>
            <a:ext cx="13966212" cy="7756373"/>
          </a:xfrm>
          <a:custGeom>
            <a:avLst/>
            <a:gdLst/>
            <a:ahLst/>
            <a:cxnLst/>
            <a:rect l="l" t="t" r="r" b="b"/>
            <a:pathLst>
              <a:path w="13966212" h="7756373">
                <a:moveTo>
                  <a:pt x="0" y="0"/>
                </a:moveTo>
                <a:lnTo>
                  <a:pt x="13966211" y="0"/>
                </a:lnTo>
                <a:lnTo>
                  <a:pt x="13966211" y="7756373"/>
                </a:lnTo>
                <a:lnTo>
                  <a:pt x="0" y="7756373"/>
                </a:lnTo>
                <a:lnTo>
                  <a:pt x="0" y="0"/>
                </a:lnTo>
                <a:close/>
              </a:path>
            </a:pathLst>
          </a:custGeom>
          <a:blipFill>
            <a:blip r:embed="rId8"/>
            <a:stretch>
              <a:fillRect t="-3043" b="-3043"/>
            </a:stretch>
          </a:blipFill>
        </p:spPr>
      </p:sp>
      <p:sp>
        <p:nvSpPr>
          <p:cNvPr id="9" name="TextBox 9"/>
          <p:cNvSpPr txBox="1"/>
          <p:nvPr/>
        </p:nvSpPr>
        <p:spPr>
          <a:xfrm>
            <a:off x="-276112"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Framework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535766" y="2221731"/>
            <a:ext cx="7428611" cy="7036569"/>
            <a:chOff x="0" y="0"/>
            <a:chExt cx="1956507" cy="1853253"/>
          </a:xfrm>
        </p:grpSpPr>
        <p:sp>
          <p:nvSpPr>
            <p:cNvPr id="6" name="Freeform 6"/>
            <p:cNvSpPr/>
            <p:nvPr/>
          </p:nvSpPr>
          <p:spPr>
            <a:xfrm>
              <a:off x="0" y="0"/>
              <a:ext cx="1956507" cy="1853253"/>
            </a:xfrm>
            <a:custGeom>
              <a:avLst/>
              <a:gdLst/>
              <a:ahLst/>
              <a:cxnLst/>
              <a:rect l="l" t="t" r="r" b="b"/>
              <a:pathLst>
                <a:path w="1956507" h="1853253">
                  <a:moveTo>
                    <a:pt x="0" y="0"/>
                  </a:moveTo>
                  <a:lnTo>
                    <a:pt x="1956507" y="0"/>
                  </a:lnTo>
                  <a:lnTo>
                    <a:pt x="1956507" y="1853253"/>
                  </a:lnTo>
                  <a:lnTo>
                    <a:pt x="0" y="1853253"/>
                  </a:lnTo>
                  <a:close/>
                </a:path>
              </a:pathLst>
            </a:custGeom>
            <a:solidFill>
              <a:srgbClr val="FFFFFF"/>
            </a:solidFill>
          </p:spPr>
        </p:sp>
        <p:sp>
          <p:nvSpPr>
            <p:cNvPr id="7" name="TextBox 7"/>
            <p:cNvSpPr txBox="1"/>
            <p:nvPr/>
          </p:nvSpPr>
          <p:spPr>
            <a:xfrm>
              <a:off x="0" y="-19050"/>
              <a:ext cx="1956507" cy="1872303"/>
            </a:xfrm>
            <a:prstGeom prst="rect">
              <a:avLst/>
            </a:prstGeom>
          </p:spPr>
          <p:txBody>
            <a:bodyPr lIns="50800" tIns="50800" rIns="50800" bIns="50800" rtlCol="0" anchor="ctr"/>
            <a:lstStyle/>
            <a:p>
              <a:pPr algn="ctr">
                <a:lnSpc>
                  <a:spcPts val="1869"/>
                </a:lnSpc>
              </a:pPr>
              <a:endParaRPr/>
            </a:p>
          </p:txBody>
        </p:sp>
      </p:grpSp>
      <p:sp>
        <p:nvSpPr>
          <p:cNvPr id="8" name="TextBox 8"/>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Data Collection</a:t>
            </a:r>
          </a:p>
        </p:txBody>
      </p:sp>
      <p:sp>
        <p:nvSpPr>
          <p:cNvPr id="9" name="TextBox 9"/>
          <p:cNvSpPr txBox="1"/>
          <p:nvPr/>
        </p:nvSpPr>
        <p:spPr>
          <a:xfrm>
            <a:off x="1846791" y="2250661"/>
            <a:ext cx="6806561" cy="6686098"/>
          </a:xfrm>
          <a:prstGeom prst="rect">
            <a:avLst/>
          </a:prstGeom>
        </p:spPr>
        <p:txBody>
          <a:bodyPr lIns="0" tIns="0" rIns="0" bIns="0" rtlCol="0" anchor="t">
            <a:spAutoFit/>
          </a:bodyPr>
          <a:lstStyle/>
          <a:p>
            <a:pPr algn="l">
              <a:lnSpc>
                <a:spcPts val="5913"/>
              </a:lnSpc>
            </a:pPr>
            <a:r>
              <a:rPr lang="en-US" sz="3112" spc="180">
                <a:solidFill>
                  <a:srgbClr val="18072B"/>
                </a:solidFill>
                <a:latin typeface="Kollektif"/>
              </a:rPr>
              <a:t>Collect a large dataset of facial images with different emotions. We used The </a:t>
            </a:r>
            <a:r>
              <a:rPr lang="en-US" sz="3112" spc="180">
                <a:solidFill>
                  <a:srgbClr val="18072B"/>
                </a:solidFill>
                <a:latin typeface="Kollektif Bold"/>
              </a:rPr>
              <a:t>CKP </a:t>
            </a:r>
            <a:r>
              <a:rPr lang="en-US" sz="3112" spc="180">
                <a:solidFill>
                  <a:srgbClr val="18072B"/>
                </a:solidFill>
                <a:latin typeface="Kollektif"/>
              </a:rPr>
              <a:t>Facial Expression Database is a well-known dataset used in the field of Facial Emotion Recognition (FER), including seven classes such as Angry, Fear, Happy, contempt, Sad, Surprise and Disgust.</a:t>
            </a:r>
          </a:p>
        </p:txBody>
      </p:sp>
      <p:grpSp>
        <p:nvGrpSpPr>
          <p:cNvPr id="10" name="Group 10"/>
          <p:cNvGrpSpPr/>
          <p:nvPr/>
        </p:nvGrpSpPr>
        <p:grpSpPr>
          <a:xfrm>
            <a:off x="10605905" y="-12001"/>
            <a:ext cx="13732002" cy="10299001"/>
            <a:chOff x="0" y="0"/>
            <a:chExt cx="812800" cy="609600"/>
          </a:xfrm>
        </p:grpSpPr>
        <p:sp>
          <p:nvSpPr>
            <p:cNvPr id="11" name="Freeform 11"/>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blipFill>
              <a:blip r:embed="rId8"/>
              <a:stretch>
                <a:fillRect l="-12359"/>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535766" y="2221731"/>
            <a:ext cx="7428611" cy="7036569"/>
            <a:chOff x="0" y="0"/>
            <a:chExt cx="1956507" cy="1853253"/>
          </a:xfrm>
        </p:grpSpPr>
        <p:sp>
          <p:nvSpPr>
            <p:cNvPr id="6" name="Freeform 6"/>
            <p:cNvSpPr/>
            <p:nvPr/>
          </p:nvSpPr>
          <p:spPr>
            <a:xfrm>
              <a:off x="0" y="0"/>
              <a:ext cx="1956507" cy="1853253"/>
            </a:xfrm>
            <a:custGeom>
              <a:avLst/>
              <a:gdLst/>
              <a:ahLst/>
              <a:cxnLst/>
              <a:rect l="l" t="t" r="r" b="b"/>
              <a:pathLst>
                <a:path w="1956507" h="1853253">
                  <a:moveTo>
                    <a:pt x="0" y="0"/>
                  </a:moveTo>
                  <a:lnTo>
                    <a:pt x="1956507" y="0"/>
                  </a:lnTo>
                  <a:lnTo>
                    <a:pt x="1956507" y="1853253"/>
                  </a:lnTo>
                  <a:lnTo>
                    <a:pt x="0" y="1853253"/>
                  </a:lnTo>
                  <a:close/>
                </a:path>
              </a:pathLst>
            </a:custGeom>
            <a:solidFill>
              <a:srgbClr val="FFFFFF"/>
            </a:solidFill>
          </p:spPr>
        </p:sp>
        <p:sp>
          <p:nvSpPr>
            <p:cNvPr id="7" name="TextBox 7"/>
            <p:cNvSpPr txBox="1"/>
            <p:nvPr/>
          </p:nvSpPr>
          <p:spPr>
            <a:xfrm>
              <a:off x="0" y="-19050"/>
              <a:ext cx="1956507" cy="1872303"/>
            </a:xfrm>
            <a:prstGeom prst="rect">
              <a:avLst/>
            </a:prstGeom>
          </p:spPr>
          <p:txBody>
            <a:bodyPr lIns="50800" tIns="50800" rIns="50800" bIns="50800" rtlCol="0" anchor="ctr"/>
            <a:lstStyle/>
            <a:p>
              <a:pPr algn="ctr">
                <a:lnSpc>
                  <a:spcPts val="1869"/>
                </a:lnSpc>
              </a:pPr>
              <a:endParaRPr/>
            </a:p>
          </p:txBody>
        </p:sp>
      </p:grpSp>
      <p:sp>
        <p:nvSpPr>
          <p:cNvPr id="8" name="TextBox 8"/>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Data Collection</a:t>
            </a:r>
          </a:p>
        </p:txBody>
      </p:sp>
      <p:sp>
        <p:nvSpPr>
          <p:cNvPr id="9" name="TextBox 9"/>
          <p:cNvSpPr txBox="1"/>
          <p:nvPr/>
        </p:nvSpPr>
        <p:spPr>
          <a:xfrm>
            <a:off x="1846791" y="2250661"/>
            <a:ext cx="6806561" cy="6686098"/>
          </a:xfrm>
          <a:prstGeom prst="rect">
            <a:avLst/>
          </a:prstGeom>
        </p:spPr>
        <p:txBody>
          <a:bodyPr lIns="0" tIns="0" rIns="0" bIns="0" rtlCol="0" anchor="t">
            <a:spAutoFit/>
          </a:bodyPr>
          <a:lstStyle/>
          <a:p>
            <a:pPr algn="l">
              <a:lnSpc>
                <a:spcPts val="5913"/>
              </a:lnSpc>
            </a:pPr>
            <a:r>
              <a:rPr lang="en-US" sz="3112" spc="180">
                <a:solidFill>
                  <a:srgbClr val="18072B"/>
                </a:solidFill>
                <a:latin typeface="Kollektif"/>
              </a:rPr>
              <a:t>Collect a large dataset of facial images with different emotions. We used The </a:t>
            </a:r>
            <a:r>
              <a:rPr lang="en-US" sz="3112" spc="180">
                <a:solidFill>
                  <a:srgbClr val="18072B"/>
                </a:solidFill>
                <a:latin typeface="Kollektif Bold"/>
              </a:rPr>
              <a:t>MMI </a:t>
            </a:r>
            <a:r>
              <a:rPr lang="en-US" sz="3112" spc="180">
                <a:solidFill>
                  <a:srgbClr val="18072B"/>
                </a:solidFill>
                <a:latin typeface="Kollektif"/>
              </a:rPr>
              <a:t>Facial Expression Database is a well-known dataset used in the field of Facial Emotion Recognition (FER), including six classes such as Angry, Fear, Happy, Neutral, Sad, and Surprise.</a:t>
            </a:r>
          </a:p>
        </p:txBody>
      </p:sp>
      <p:grpSp>
        <p:nvGrpSpPr>
          <p:cNvPr id="10" name="Group 10"/>
          <p:cNvGrpSpPr/>
          <p:nvPr/>
        </p:nvGrpSpPr>
        <p:grpSpPr>
          <a:xfrm>
            <a:off x="10605905" y="-12001"/>
            <a:ext cx="13732002" cy="10299001"/>
            <a:chOff x="0" y="0"/>
            <a:chExt cx="812800" cy="609600"/>
          </a:xfrm>
        </p:grpSpPr>
        <p:sp>
          <p:nvSpPr>
            <p:cNvPr id="11" name="Freeform 11"/>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blipFill>
              <a:blip r:embed="rId8"/>
              <a:stretch>
                <a:fillRect l="-12359"/>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1481587" y="3872925"/>
            <a:ext cx="15777713" cy="2530202"/>
          </a:xfrm>
          <a:prstGeom prst="rect">
            <a:avLst/>
          </a:prstGeom>
        </p:spPr>
        <p:txBody>
          <a:bodyPr lIns="0" tIns="0" rIns="0" bIns="0" rtlCol="0" anchor="t">
            <a:spAutoFit/>
          </a:bodyPr>
          <a:lstStyle/>
          <a:p>
            <a:pPr algn="l">
              <a:lnSpc>
                <a:spcPts val="4915"/>
              </a:lnSpc>
            </a:pPr>
            <a:r>
              <a:rPr lang="en-US" sz="3510" spc="203">
                <a:solidFill>
                  <a:srgbClr val="18072B"/>
                </a:solidFill>
                <a:latin typeface="Kollektif"/>
              </a:rPr>
              <a:t>Preprocess the collected data by resizing, cropping, duplicating, transforming RGB to grayscale and normalizing the images to ensure consistency in the dataset.</a:t>
            </a:r>
          </a:p>
          <a:p>
            <a:pPr algn="l">
              <a:lnSpc>
                <a:spcPts val="4915"/>
              </a:lnSpc>
            </a:pPr>
            <a:endParaRPr lang="en-US" sz="3510" spc="203">
              <a:solidFill>
                <a:srgbClr val="18072B"/>
              </a:solidFill>
              <a:latin typeface="Kollektif"/>
            </a:endParaRPr>
          </a:p>
        </p:txBody>
      </p:sp>
      <p:sp>
        <p:nvSpPr>
          <p:cNvPr id="9" name="TextBox 9"/>
          <p:cNvSpPr txBox="1"/>
          <p:nvPr/>
        </p:nvSpPr>
        <p:spPr>
          <a:xfrm>
            <a:off x="608622" y="223769"/>
            <a:ext cx="10567358"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Data Preprocessing &amp; augmentation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00119" y="464231"/>
            <a:ext cx="559181" cy="296366"/>
          </a:xfrm>
          <a:custGeom>
            <a:avLst/>
            <a:gdLst/>
            <a:ahLst/>
            <a:cxnLst/>
            <a:rect l="l" t="t" r="r" b="b"/>
            <a:pathLst>
              <a:path w="559181" h="296366">
                <a:moveTo>
                  <a:pt x="0" y="0"/>
                </a:moveTo>
                <a:lnTo>
                  <a:pt x="559181" y="0"/>
                </a:lnTo>
                <a:lnTo>
                  <a:pt x="559181" y="296367"/>
                </a:lnTo>
                <a:lnTo>
                  <a:pt x="0" y="2963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81075" y="134805"/>
            <a:ext cx="12740685" cy="1127760"/>
          </a:xfrm>
          <a:prstGeom prst="rect">
            <a:avLst/>
          </a:prstGeom>
        </p:spPr>
        <p:txBody>
          <a:bodyPr lIns="0" tIns="0" rIns="0" bIns="0" rtlCol="0" anchor="t">
            <a:spAutoFit/>
          </a:bodyPr>
          <a:lstStyle/>
          <a:p>
            <a:pPr algn="l">
              <a:lnSpc>
                <a:spcPts val="9240"/>
              </a:lnSpc>
            </a:pPr>
            <a:r>
              <a:rPr lang="en-US" sz="6600">
                <a:solidFill>
                  <a:srgbClr val="FFFFFF"/>
                </a:solidFill>
                <a:latin typeface="18 Khebrat Musamim Bold"/>
              </a:rPr>
              <a:t>CONT`D</a:t>
            </a:r>
          </a:p>
        </p:txBody>
      </p:sp>
      <p:graphicFrame>
        <p:nvGraphicFramePr>
          <p:cNvPr id="6" name="Table 6"/>
          <p:cNvGraphicFramePr>
            <a:graphicFrameLocks noGrp="1"/>
          </p:cNvGraphicFramePr>
          <p:nvPr>
            <p:extLst>
              <p:ext uri="{D42A27DB-BD31-4B8C-83A1-F6EECF244321}">
                <p14:modId xmlns:p14="http://schemas.microsoft.com/office/powerpoint/2010/main" val="2888994972"/>
              </p:ext>
            </p:extLst>
          </p:nvPr>
        </p:nvGraphicFramePr>
        <p:xfrm>
          <a:off x="702939" y="4158978"/>
          <a:ext cx="8630851" cy="5099321"/>
        </p:xfrm>
        <a:graphic>
          <a:graphicData uri="http://schemas.openxmlformats.org/drawingml/2006/table">
            <a:tbl>
              <a:tblPr/>
              <a:tblGrid>
                <a:gridCol w="3197647">
                  <a:extLst>
                    <a:ext uri="{9D8B030D-6E8A-4147-A177-3AD203B41FA5}">
                      <a16:colId xmlns:a16="http://schemas.microsoft.com/office/drawing/2014/main" val="20000"/>
                    </a:ext>
                  </a:extLst>
                </a:gridCol>
                <a:gridCol w="2712526">
                  <a:extLst>
                    <a:ext uri="{9D8B030D-6E8A-4147-A177-3AD203B41FA5}">
                      <a16:colId xmlns:a16="http://schemas.microsoft.com/office/drawing/2014/main" val="20001"/>
                    </a:ext>
                  </a:extLst>
                </a:gridCol>
                <a:gridCol w="2720678">
                  <a:extLst>
                    <a:ext uri="{9D8B030D-6E8A-4147-A177-3AD203B41FA5}">
                      <a16:colId xmlns:a16="http://schemas.microsoft.com/office/drawing/2014/main" val="20002"/>
                    </a:ext>
                  </a:extLst>
                </a:gridCol>
              </a:tblGrid>
              <a:tr h="798689">
                <a:tc>
                  <a:txBody>
                    <a:bodyPr/>
                    <a:lstStyle/>
                    <a:p>
                      <a:pPr algn="ctr">
                        <a:lnSpc>
                          <a:spcPts val="2210"/>
                        </a:lnSpc>
                        <a:defRPr/>
                      </a:pPr>
                      <a:r>
                        <a:rPr lang="en-US" sz="1578" spc="78">
                          <a:solidFill>
                            <a:srgbClr val="000000"/>
                          </a:solidFill>
                          <a:latin typeface="Public Sans Bold"/>
                        </a:rPr>
                        <a:t>NAME OF CATEGORY</a:t>
                      </a: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2210"/>
                        </a:lnSpc>
                        <a:defRPr/>
                      </a:pPr>
                      <a:r>
                        <a:rPr lang="en-US" sz="1578" spc="78">
                          <a:solidFill>
                            <a:srgbClr val="000000"/>
                          </a:solidFill>
                          <a:latin typeface="Public Sans Bold"/>
                        </a:rPr>
                        <a:t>BEFORE</a:t>
                      </a: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16772">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tc>
                  <a:txBody>
                    <a:bodyPr/>
                    <a:lstStyle/>
                    <a:p>
                      <a:pPr algn="ctr">
                        <a:lnSpc>
                          <a:spcPts val="1658"/>
                        </a:lnSpc>
                        <a:defRPr/>
                      </a:pPr>
                      <a:endParaRPr lang="en-US" sz="1100" dirty="0"/>
                    </a:p>
                  </a:txBody>
                  <a:tcPr marL="188090" marR="188090" marT="188090" marB="188090" anchor="ctr">
                    <a:lnL w="8990" cap="flat" cmpd="sng" algn="ctr">
                      <a:solidFill>
                        <a:srgbClr val="73A7FF"/>
                      </a:solidFill>
                      <a:prstDash val="solid"/>
                      <a:round/>
                      <a:headEnd type="none" w="med" len="med"/>
                      <a:tailEnd type="none" w="med" len="med"/>
                    </a:lnL>
                    <a:lnR w="8990" cap="flat" cmpd="sng" algn="ctr">
                      <a:solidFill>
                        <a:srgbClr val="73A7FF"/>
                      </a:solidFill>
                      <a:prstDash val="solid"/>
                      <a:round/>
                      <a:headEnd type="none" w="med" len="med"/>
                      <a:tailEnd type="none" w="med" len="med"/>
                    </a:lnR>
                    <a:lnT w="8990" cap="flat" cmpd="sng" algn="ctr">
                      <a:solidFill>
                        <a:srgbClr val="73A7FF"/>
                      </a:solidFill>
                      <a:prstDash val="solid"/>
                      <a:round/>
                      <a:headEnd type="none" w="med" len="med"/>
                      <a:tailEnd type="none" w="med" len="med"/>
                    </a:lnT>
                    <a:lnB w="8990" cap="flat" cmpd="sng" algn="ctr">
                      <a:solidFill>
                        <a:srgbClr val="73A7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7" name="TextBox 7"/>
          <p:cNvSpPr txBox="1"/>
          <p:nvPr/>
        </p:nvSpPr>
        <p:spPr>
          <a:xfrm>
            <a:off x="7791465" y="4376029"/>
            <a:ext cx="738020" cy="279583"/>
          </a:xfrm>
          <a:prstGeom prst="rect">
            <a:avLst/>
          </a:prstGeom>
        </p:spPr>
        <p:txBody>
          <a:bodyPr lIns="0" tIns="0" rIns="0" bIns="0" rtlCol="0" anchor="t">
            <a:spAutoFit/>
          </a:bodyPr>
          <a:lstStyle/>
          <a:p>
            <a:pPr algn="ctr">
              <a:lnSpc>
                <a:spcPts val="2205"/>
              </a:lnSpc>
            </a:pPr>
            <a:r>
              <a:rPr lang="en-US" sz="1575">
                <a:solidFill>
                  <a:srgbClr val="000000"/>
                </a:solidFill>
                <a:latin typeface="Public Sans Bold"/>
              </a:rPr>
              <a:t>AFTER</a:t>
            </a:r>
          </a:p>
        </p:txBody>
      </p:sp>
      <p:sp>
        <p:nvSpPr>
          <p:cNvPr id="8" name="TextBox 8"/>
          <p:cNvSpPr txBox="1"/>
          <p:nvPr/>
        </p:nvSpPr>
        <p:spPr>
          <a:xfrm>
            <a:off x="1813947" y="5161142"/>
            <a:ext cx="621583"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Angry</a:t>
            </a:r>
          </a:p>
        </p:txBody>
      </p:sp>
      <p:sp>
        <p:nvSpPr>
          <p:cNvPr id="9" name="TextBox 9"/>
          <p:cNvSpPr txBox="1"/>
          <p:nvPr/>
        </p:nvSpPr>
        <p:spPr>
          <a:xfrm>
            <a:off x="5141099" y="5074847"/>
            <a:ext cx="442564"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131</a:t>
            </a:r>
          </a:p>
        </p:txBody>
      </p:sp>
      <p:sp>
        <p:nvSpPr>
          <p:cNvPr id="10" name="TextBox 10"/>
          <p:cNvSpPr txBox="1"/>
          <p:nvPr/>
        </p:nvSpPr>
        <p:spPr>
          <a:xfrm>
            <a:off x="7920837" y="5092041"/>
            <a:ext cx="479276"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524</a:t>
            </a:r>
          </a:p>
        </p:txBody>
      </p:sp>
      <p:sp>
        <p:nvSpPr>
          <p:cNvPr id="11" name="TextBox 11"/>
          <p:cNvSpPr txBox="1"/>
          <p:nvPr/>
        </p:nvSpPr>
        <p:spPr>
          <a:xfrm>
            <a:off x="7912069" y="6556187"/>
            <a:ext cx="496813"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203</a:t>
            </a:r>
          </a:p>
        </p:txBody>
      </p:sp>
      <p:sp>
        <p:nvSpPr>
          <p:cNvPr id="12" name="TextBox 12"/>
          <p:cNvSpPr txBox="1"/>
          <p:nvPr/>
        </p:nvSpPr>
        <p:spPr>
          <a:xfrm>
            <a:off x="7919386" y="7288260"/>
            <a:ext cx="482178"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284</a:t>
            </a:r>
          </a:p>
        </p:txBody>
      </p:sp>
      <p:sp>
        <p:nvSpPr>
          <p:cNvPr id="13" name="TextBox 13"/>
          <p:cNvSpPr txBox="1"/>
          <p:nvPr/>
        </p:nvSpPr>
        <p:spPr>
          <a:xfrm>
            <a:off x="7927712" y="8020333"/>
            <a:ext cx="465525"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192</a:t>
            </a:r>
          </a:p>
        </p:txBody>
      </p:sp>
      <p:sp>
        <p:nvSpPr>
          <p:cNvPr id="14" name="TextBox 14"/>
          <p:cNvSpPr txBox="1"/>
          <p:nvPr/>
        </p:nvSpPr>
        <p:spPr>
          <a:xfrm>
            <a:off x="7928154" y="8752406"/>
            <a:ext cx="464642"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228</a:t>
            </a:r>
          </a:p>
        </p:txBody>
      </p:sp>
      <p:sp>
        <p:nvSpPr>
          <p:cNvPr id="15" name="TextBox 15"/>
          <p:cNvSpPr txBox="1"/>
          <p:nvPr/>
        </p:nvSpPr>
        <p:spPr>
          <a:xfrm>
            <a:off x="7922161" y="5824114"/>
            <a:ext cx="476627"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528</a:t>
            </a:r>
          </a:p>
        </p:txBody>
      </p:sp>
      <p:sp>
        <p:nvSpPr>
          <p:cNvPr id="16" name="TextBox 16"/>
          <p:cNvSpPr txBox="1"/>
          <p:nvPr/>
        </p:nvSpPr>
        <p:spPr>
          <a:xfrm>
            <a:off x="5191468" y="6551545"/>
            <a:ext cx="311864"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52</a:t>
            </a:r>
          </a:p>
        </p:txBody>
      </p:sp>
      <p:sp>
        <p:nvSpPr>
          <p:cNvPr id="17" name="TextBox 17"/>
          <p:cNvSpPr txBox="1"/>
          <p:nvPr/>
        </p:nvSpPr>
        <p:spPr>
          <a:xfrm>
            <a:off x="5204273" y="7285165"/>
            <a:ext cx="286254"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72</a:t>
            </a:r>
          </a:p>
        </p:txBody>
      </p:sp>
      <p:sp>
        <p:nvSpPr>
          <p:cNvPr id="18" name="TextBox 18"/>
          <p:cNvSpPr txBox="1"/>
          <p:nvPr/>
        </p:nvSpPr>
        <p:spPr>
          <a:xfrm>
            <a:off x="5109087" y="8018785"/>
            <a:ext cx="476627"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144</a:t>
            </a:r>
          </a:p>
        </p:txBody>
      </p:sp>
      <p:sp>
        <p:nvSpPr>
          <p:cNvPr id="19" name="TextBox 19"/>
          <p:cNvSpPr txBox="1"/>
          <p:nvPr/>
        </p:nvSpPr>
        <p:spPr>
          <a:xfrm>
            <a:off x="5198281" y="8752406"/>
            <a:ext cx="298239"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57</a:t>
            </a:r>
          </a:p>
        </p:txBody>
      </p:sp>
      <p:sp>
        <p:nvSpPr>
          <p:cNvPr id="20" name="TextBox 20"/>
          <p:cNvSpPr txBox="1"/>
          <p:nvPr/>
        </p:nvSpPr>
        <p:spPr>
          <a:xfrm>
            <a:off x="5122018" y="5817924"/>
            <a:ext cx="450765" cy="335081"/>
          </a:xfrm>
          <a:prstGeom prst="rect">
            <a:avLst/>
          </a:prstGeom>
        </p:spPr>
        <p:txBody>
          <a:bodyPr lIns="0" tIns="0" rIns="0" bIns="0" rtlCol="0" anchor="t">
            <a:spAutoFit/>
          </a:bodyPr>
          <a:lstStyle/>
          <a:p>
            <a:pPr algn="ctr">
              <a:lnSpc>
                <a:spcPts val="2756"/>
              </a:lnSpc>
            </a:pPr>
            <a:r>
              <a:rPr lang="en-US" sz="1969">
                <a:solidFill>
                  <a:srgbClr val="000000"/>
                </a:solidFill>
                <a:latin typeface="Canva Sans Bold"/>
              </a:rPr>
              <a:t>132</a:t>
            </a:r>
          </a:p>
        </p:txBody>
      </p:sp>
      <p:sp>
        <p:nvSpPr>
          <p:cNvPr id="21" name="TextBox 21"/>
          <p:cNvSpPr txBox="1"/>
          <p:nvPr/>
        </p:nvSpPr>
        <p:spPr>
          <a:xfrm>
            <a:off x="1727339" y="6554227"/>
            <a:ext cx="794799"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Natural</a:t>
            </a:r>
          </a:p>
        </p:txBody>
      </p:sp>
      <p:sp>
        <p:nvSpPr>
          <p:cNvPr id="22" name="TextBox 22"/>
          <p:cNvSpPr txBox="1"/>
          <p:nvPr/>
        </p:nvSpPr>
        <p:spPr>
          <a:xfrm>
            <a:off x="1892985" y="7308767"/>
            <a:ext cx="463507"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Fear</a:t>
            </a:r>
          </a:p>
        </p:txBody>
      </p:sp>
      <p:sp>
        <p:nvSpPr>
          <p:cNvPr id="23" name="TextBox 23"/>
          <p:cNvSpPr txBox="1"/>
          <p:nvPr/>
        </p:nvSpPr>
        <p:spPr>
          <a:xfrm>
            <a:off x="1727339" y="8050593"/>
            <a:ext cx="868854"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Sadness</a:t>
            </a:r>
          </a:p>
        </p:txBody>
      </p:sp>
      <p:sp>
        <p:nvSpPr>
          <p:cNvPr id="24" name="TextBox 24"/>
          <p:cNvSpPr txBox="1"/>
          <p:nvPr/>
        </p:nvSpPr>
        <p:spPr>
          <a:xfrm>
            <a:off x="1777739" y="8817429"/>
            <a:ext cx="693998"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Happy</a:t>
            </a:r>
          </a:p>
        </p:txBody>
      </p:sp>
      <p:sp>
        <p:nvSpPr>
          <p:cNvPr id="25" name="TextBox 25"/>
          <p:cNvSpPr txBox="1"/>
          <p:nvPr/>
        </p:nvSpPr>
        <p:spPr>
          <a:xfrm>
            <a:off x="1683625" y="5850436"/>
            <a:ext cx="882227" cy="270058"/>
          </a:xfrm>
          <a:prstGeom prst="rect">
            <a:avLst/>
          </a:prstGeom>
        </p:spPr>
        <p:txBody>
          <a:bodyPr lIns="0" tIns="0" rIns="0" bIns="0" rtlCol="0" anchor="t">
            <a:spAutoFit/>
          </a:bodyPr>
          <a:lstStyle/>
          <a:p>
            <a:pPr algn="ctr">
              <a:lnSpc>
                <a:spcPts val="2205"/>
              </a:lnSpc>
            </a:pPr>
            <a:r>
              <a:rPr lang="en-US" sz="1575">
                <a:solidFill>
                  <a:srgbClr val="000000"/>
                </a:solidFill>
                <a:latin typeface="Canva Sans Bold"/>
              </a:rPr>
              <a:t>Surprise</a:t>
            </a:r>
          </a:p>
        </p:txBody>
      </p:sp>
      <p:sp>
        <p:nvSpPr>
          <p:cNvPr id="26" name="Freeform 26"/>
          <p:cNvSpPr/>
          <p:nvPr/>
        </p:nvSpPr>
        <p:spPr>
          <a:xfrm>
            <a:off x="3487671" y="3060634"/>
            <a:ext cx="3306856" cy="958988"/>
          </a:xfrm>
          <a:custGeom>
            <a:avLst/>
            <a:gdLst/>
            <a:ahLst/>
            <a:cxnLst/>
            <a:rect l="l" t="t" r="r" b="b"/>
            <a:pathLst>
              <a:path w="3306856" h="958988">
                <a:moveTo>
                  <a:pt x="0" y="0"/>
                </a:moveTo>
                <a:lnTo>
                  <a:pt x="3306856" y="0"/>
                </a:lnTo>
                <a:lnTo>
                  <a:pt x="3306856" y="958988"/>
                </a:lnTo>
                <a:lnTo>
                  <a:pt x="0" y="958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TextBox 27"/>
          <p:cNvSpPr txBox="1"/>
          <p:nvPr/>
        </p:nvSpPr>
        <p:spPr>
          <a:xfrm>
            <a:off x="4659513" y="3227916"/>
            <a:ext cx="924149" cy="589905"/>
          </a:xfrm>
          <a:prstGeom prst="rect">
            <a:avLst/>
          </a:prstGeom>
        </p:spPr>
        <p:txBody>
          <a:bodyPr wrap="square" lIns="0" tIns="0" rIns="0" bIns="0" rtlCol="0" anchor="t">
            <a:spAutoFit/>
          </a:bodyPr>
          <a:lstStyle/>
          <a:p>
            <a:pPr algn="ctr">
              <a:lnSpc>
                <a:spcPts val="4550"/>
              </a:lnSpc>
            </a:pPr>
            <a:r>
              <a:rPr lang="en-US" sz="3250" dirty="0">
                <a:solidFill>
                  <a:srgbClr val="000000"/>
                </a:solidFill>
                <a:latin typeface="Canva Sans Bold"/>
              </a:rPr>
              <a:t>MMI</a:t>
            </a:r>
          </a:p>
        </p:txBody>
      </p:sp>
      <p:graphicFrame>
        <p:nvGraphicFramePr>
          <p:cNvPr id="28" name="Table 28"/>
          <p:cNvGraphicFramePr>
            <a:graphicFrameLocks noGrp="1"/>
          </p:cNvGraphicFramePr>
          <p:nvPr>
            <p:extLst>
              <p:ext uri="{D42A27DB-BD31-4B8C-83A1-F6EECF244321}">
                <p14:modId xmlns:p14="http://schemas.microsoft.com/office/powerpoint/2010/main" val="2077263610"/>
              </p:ext>
            </p:extLst>
          </p:nvPr>
        </p:nvGraphicFramePr>
        <p:xfrm>
          <a:off x="9794605" y="4177130"/>
          <a:ext cx="7883796" cy="5081169"/>
        </p:xfrm>
        <a:graphic>
          <a:graphicData uri="http://schemas.openxmlformats.org/drawingml/2006/table">
            <a:tbl>
              <a:tblPr/>
              <a:tblGrid>
                <a:gridCol w="2920871">
                  <a:extLst>
                    <a:ext uri="{9D8B030D-6E8A-4147-A177-3AD203B41FA5}">
                      <a16:colId xmlns:a16="http://schemas.microsoft.com/office/drawing/2014/main" val="20000"/>
                    </a:ext>
                  </a:extLst>
                </a:gridCol>
                <a:gridCol w="2477739">
                  <a:extLst>
                    <a:ext uri="{9D8B030D-6E8A-4147-A177-3AD203B41FA5}">
                      <a16:colId xmlns:a16="http://schemas.microsoft.com/office/drawing/2014/main" val="20001"/>
                    </a:ext>
                  </a:extLst>
                </a:gridCol>
                <a:gridCol w="2485186">
                  <a:extLst>
                    <a:ext uri="{9D8B030D-6E8A-4147-A177-3AD203B41FA5}">
                      <a16:colId xmlns:a16="http://schemas.microsoft.com/office/drawing/2014/main" val="20002"/>
                    </a:ext>
                  </a:extLst>
                </a:gridCol>
              </a:tblGrid>
              <a:tr h="699478">
                <a:tc>
                  <a:txBody>
                    <a:bodyPr/>
                    <a:lstStyle/>
                    <a:p>
                      <a:pPr algn="ctr">
                        <a:lnSpc>
                          <a:spcPts val="1924"/>
                        </a:lnSpc>
                        <a:defRPr/>
                      </a:pPr>
                      <a:r>
                        <a:rPr lang="en-US" sz="1374" spc="68">
                          <a:solidFill>
                            <a:srgbClr val="000000"/>
                          </a:solidFill>
                          <a:latin typeface="Public Sans Bold"/>
                        </a:rPr>
                        <a:t>NAME OF CATEGORY</a:t>
                      </a: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924"/>
                        </a:lnSpc>
                        <a:defRPr/>
                      </a:pPr>
                      <a:r>
                        <a:rPr lang="en-US" sz="1374" spc="68">
                          <a:solidFill>
                            <a:srgbClr val="000000"/>
                          </a:solidFill>
                          <a:latin typeface="Public Sans Bold"/>
                        </a:rPr>
                        <a:t>BEFORE</a:t>
                      </a: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26036">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25849">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25849">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26036">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dirty="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26036">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25849">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26036">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tc>
                  <a:txBody>
                    <a:bodyPr/>
                    <a:lstStyle/>
                    <a:p>
                      <a:pPr algn="ctr">
                        <a:lnSpc>
                          <a:spcPts val="1444"/>
                        </a:lnSpc>
                        <a:defRPr/>
                      </a:pPr>
                      <a:endParaRPr lang="en-US" sz="1100" dirty="0"/>
                    </a:p>
                  </a:txBody>
                  <a:tcPr marL="163764" marR="163764" marT="163764" marB="163764" anchor="ctr">
                    <a:lnL w="7019" cap="flat" cmpd="sng" algn="ctr">
                      <a:solidFill>
                        <a:srgbClr val="000000"/>
                      </a:solidFill>
                      <a:prstDash val="solid"/>
                      <a:round/>
                      <a:headEnd type="none" w="med" len="med"/>
                      <a:tailEnd type="none" w="med" len="med"/>
                    </a:lnL>
                    <a:lnR w="7019" cap="flat" cmpd="sng" algn="ctr">
                      <a:solidFill>
                        <a:srgbClr val="000000"/>
                      </a:solidFill>
                      <a:prstDash val="solid"/>
                      <a:round/>
                      <a:headEnd type="none" w="med" len="med"/>
                      <a:tailEnd type="none" w="med" len="med"/>
                    </a:lnR>
                    <a:lnT w="7019" cap="flat" cmpd="sng" algn="ctr">
                      <a:solidFill>
                        <a:srgbClr val="000000"/>
                      </a:solidFill>
                      <a:prstDash val="solid"/>
                      <a:round/>
                      <a:headEnd type="none" w="med" len="med"/>
                      <a:tailEnd type="none" w="med" len="med"/>
                    </a:lnT>
                    <a:lnB w="7019"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29" name="TextBox 29"/>
          <p:cNvSpPr txBox="1"/>
          <p:nvPr/>
        </p:nvSpPr>
        <p:spPr>
          <a:xfrm>
            <a:off x="16098387" y="4332094"/>
            <a:ext cx="719671" cy="230534"/>
          </a:xfrm>
          <a:prstGeom prst="rect">
            <a:avLst/>
          </a:prstGeom>
        </p:spPr>
        <p:txBody>
          <a:bodyPr lIns="0" tIns="0" rIns="0" bIns="0" rtlCol="0" anchor="t">
            <a:spAutoFit/>
          </a:bodyPr>
          <a:lstStyle/>
          <a:p>
            <a:pPr algn="ctr">
              <a:lnSpc>
                <a:spcPts val="1920"/>
              </a:lnSpc>
            </a:pPr>
            <a:r>
              <a:rPr lang="en-US" sz="1371">
                <a:solidFill>
                  <a:srgbClr val="000000"/>
                </a:solidFill>
                <a:latin typeface="Public Sans Bold"/>
              </a:rPr>
              <a:t>AFTER</a:t>
            </a:r>
          </a:p>
        </p:txBody>
      </p:sp>
      <p:sp>
        <p:nvSpPr>
          <p:cNvPr id="30" name="TextBox 30"/>
          <p:cNvSpPr txBox="1"/>
          <p:nvPr/>
        </p:nvSpPr>
        <p:spPr>
          <a:xfrm>
            <a:off x="10774921" y="4993016"/>
            <a:ext cx="664984"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Angry</a:t>
            </a:r>
          </a:p>
        </p:txBody>
      </p:sp>
      <p:sp>
        <p:nvSpPr>
          <p:cNvPr id="31" name="TextBox 31"/>
          <p:cNvSpPr txBox="1"/>
          <p:nvPr/>
        </p:nvSpPr>
        <p:spPr>
          <a:xfrm>
            <a:off x="13627219" y="5024854"/>
            <a:ext cx="40925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135</a:t>
            </a:r>
          </a:p>
        </p:txBody>
      </p:sp>
      <p:sp>
        <p:nvSpPr>
          <p:cNvPr id="32" name="TextBox 32"/>
          <p:cNvSpPr txBox="1"/>
          <p:nvPr/>
        </p:nvSpPr>
        <p:spPr>
          <a:xfrm>
            <a:off x="16201546" y="4993016"/>
            <a:ext cx="457344"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540</a:t>
            </a:r>
          </a:p>
        </p:txBody>
      </p:sp>
      <p:sp>
        <p:nvSpPr>
          <p:cNvPr id="33" name="TextBox 33"/>
          <p:cNvSpPr txBox="1"/>
          <p:nvPr/>
        </p:nvSpPr>
        <p:spPr>
          <a:xfrm>
            <a:off x="16224028" y="5672964"/>
            <a:ext cx="412379"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216</a:t>
            </a:r>
          </a:p>
        </p:txBody>
      </p:sp>
      <p:sp>
        <p:nvSpPr>
          <p:cNvPr id="34" name="TextBox 34"/>
          <p:cNvSpPr txBox="1"/>
          <p:nvPr/>
        </p:nvSpPr>
        <p:spPr>
          <a:xfrm>
            <a:off x="16214042" y="6286683"/>
            <a:ext cx="432351"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708</a:t>
            </a:r>
          </a:p>
        </p:txBody>
      </p:sp>
      <p:sp>
        <p:nvSpPr>
          <p:cNvPr id="35" name="TextBox 35"/>
          <p:cNvSpPr txBox="1"/>
          <p:nvPr/>
        </p:nvSpPr>
        <p:spPr>
          <a:xfrm>
            <a:off x="16204001" y="6898547"/>
            <a:ext cx="45243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308</a:t>
            </a:r>
          </a:p>
        </p:txBody>
      </p:sp>
      <p:sp>
        <p:nvSpPr>
          <p:cNvPr id="36" name="TextBox 36"/>
          <p:cNvSpPr txBox="1"/>
          <p:nvPr/>
        </p:nvSpPr>
        <p:spPr>
          <a:xfrm>
            <a:off x="16212425" y="7583900"/>
            <a:ext cx="435587"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336</a:t>
            </a:r>
          </a:p>
        </p:txBody>
      </p:sp>
      <p:sp>
        <p:nvSpPr>
          <p:cNvPr id="37" name="TextBox 37"/>
          <p:cNvSpPr txBox="1"/>
          <p:nvPr/>
        </p:nvSpPr>
        <p:spPr>
          <a:xfrm>
            <a:off x="16218171" y="8195764"/>
            <a:ext cx="42409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828</a:t>
            </a:r>
          </a:p>
        </p:txBody>
      </p:sp>
      <p:sp>
        <p:nvSpPr>
          <p:cNvPr id="38" name="TextBox 38"/>
          <p:cNvSpPr txBox="1"/>
          <p:nvPr/>
        </p:nvSpPr>
        <p:spPr>
          <a:xfrm>
            <a:off x="16199370" y="8872951"/>
            <a:ext cx="46169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996</a:t>
            </a:r>
          </a:p>
        </p:txBody>
      </p:sp>
      <p:sp>
        <p:nvSpPr>
          <p:cNvPr id="39" name="TextBox 39"/>
          <p:cNvSpPr txBox="1"/>
          <p:nvPr/>
        </p:nvSpPr>
        <p:spPr>
          <a:xfrm>
            <a:off x="13686186" y="5662075"/>
            <a:ext cx="291321"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54</a:t>
            </a:r>
          </a:p>
        </p:txBody>
      </p:sp>
      <p:sp>
        <p:nvSpPr>
          <p:cNvPr id="40" name="TextBox 40"/>
          <p:cNvSpPr txBox="1"/>
          <p:nvPr/>
        </p:nvSpPr>
        <p:spPr>
          <a:xfrm>
            <a:off x="13648586" y="6297010"/>
            <a:ext cx="366522"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177</a:t>
            </a:r>
          </a:p>
        </p:txBody>
      </p:sp>
      <p:sp>
        <p:nvSpPr>
          <p:cNvPr id="41" name="TextBox 41"/>
          <p:cNvSpPr txBox="1"/>
          <p:nvPr/>
        </p:nvSpPr>
        <p:spPr>
          <a:xfrm>
            <a:off x="13699966" y="6963694"/>
            <a:ext cx="263762"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75</a:t>
            </a:r>
          </a:p>
        </p:txBody>
      </p:sp>
      <p:sp>
        <p:nvSpPr>
          <p:cNvPr id="42" name="TextBox 42"/>
          <p:cNvSpPr txBox="1"/>
          <p:nvPr/>
        </p:nvSpPr>
        <p:spPr>
          <a:xfrm>
            <a:off x="13689832" y="7594765"/>
            <a:ext cx="293887"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84</a:t>
            </a:r>
          </a:p>
        </p:txBody>
      </p:sp>
      <p:sp>
        <p:nvSpPr>
          <p:cNvPr id="43" name="TextBox 43"/>
          <p:cNvSpPr txBox="1"/>
          <p:nvPr/>
        </p:nvSpPr>
        <p:spPr>
          <a:xfrm>
            <a:off x="13622254" y="8244226"/>
            <a:ext cx="41918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207</a:t>
            </a:r>
          </a:p>
        </p:txBody>
      </p:sp>
      <p:sp>
        <p:nvSpPr>
          <p:cNvPr id="44" name="TextBox 44"/>
          <p:cNvSpPr txBox="1"/>
          <p:nvPr/>
        </p:nvSpPr>
        <p:spPr>
          <a:xfrm>
            <a:off x="13602115" y="8879161"/>
            <a:ext cx="434360" cy="253933"/>
          </a:xfrm>
          <a:prstGeom prst="rect">
            <a:avLst/>
          </a:prstGeom>
        </p:spPr>
        <p:txBody>
          <a:bodyPr lIns="0" tIns="0" rIns="0" bIns="0" rtlCol="0" anchor="t">
            <a:spAutoFit/>
          </a:bodyPr>
          <a:lstStyle/>
          <a:p>
            <a:pPr algn="ctr">
              <a:lnSpc>
                <a:spcPts val="2132"/>
              </a:lnSpc>
            </a:pPr>
            <a:r>
              <a:rPr lang="en-US" sz="1523">
                <a:solidFill>
                  <a:srgbClr val="000000"/>
                </a:solidFill>
                <a:latin typeface="Canva Sans Bold"/>
              </a:rPr>
              <a:t>249</a:t>
            </a:r>
          </a:p>
        </p:txBody>
      </p:sp>
      <p:sp>
        <p:nvSpPr>
          <p:cNvPr id="45" name="TextBox 45"/>
          <p:cNvSpPr txBox="1"/>
          <p:nvPr/>
        </p:nvSpPr>
        <p:spPr>
          <a:xfrm>
            <a:off x="10650404" y="5681737"/>
            <a:ext cx="995124"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Contempt</a:t>
            </a:r>
          </a:p>
        </p:txBody>
      </p:sp>
      <p:sp>
        <p:nvSpPr>
          <p:cNvPr id="46" name="TextBox 46"/>
          <p:cNvSpPr txBox="1"/>
          <p:nvPr/>
        </p:nvSpPr>
        <p:spPr>
          <a:xfrm>
            <a:off x="10774921" y="6318814"/>
            <a:ext cx="737396"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Disgust</a:t>
            </a:r>
          </a:p>
        </p:txBody>
      </p:sp>
      <p:sp>
        <p:nvSpPr>
          <p:cNvPr id="47" name="TextBox 47"/>
          <p:cNvSpPr txBox="1"/>
          <p:nvPr/>
        </p:nvSpPr>
        <p:spPr>
          <a:xfrm>
            <a:off x="10892042" y="6963694"/>
            <a:ext cx="511848"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Fear</a:t>
            </a:r>
          </a:p>
        </p:txBody>
      </p:sp>
      <p:sp>
        <p:nvSpPr>
          <p:cNvPr id="48" name="TextBox 48"/>
          <p:cNvSpPr txBox="1"/>
          <p:nvPr/>
        </p:nvSpPr>
        <p:spPr>
          <a:xfrm>
            <a:off x="10697154" y="7591670"/>
            <a:ext cx="901625"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Sadness</a:t>
            </a:r>
          </a:p>
        </p:txBody>
      </p:sp>
      <p:sp>
        <p:nvSpPr>
          <p:cNvPr id="49" name="TextBox 49"/>
          <p:cNvSpPr txBox="1"/>
          <p:nvPr/>
        </p:nvSpPr>
        <p:spPr>
          <a:xfrm>
            <a:off x="10795116" y="8217501"/>
            <a:ext cx="697006"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Happy</a:t>
            </a:r>
          </a:p>
        </p:txBody>
      </p:sp>
      <p:sp>
        <p:nvSpPr>
          <p:cNvPr id="50" name="TextBox 50"/>
          <p:cNvSpPr txBox="1"/>
          <p:nvPr/>
        </p:nvSpPr>
        <p:spPr>
          <a:xfrm>
            <a:off x="10732076" y="8843331"/>
            <a:ext cx="866702" cy="253777"/>
          </a:xfrm>
          <a:prstGeom prst="rect">
            <a:avLst/>
          </a:prstGeom>
        </p:spPr>
        <p:txBody>
          <a:bodyPr lIns="0" tIns="0" rIns="0" bIns="0" rtlCol="0" anchor="t">
            <a:spAutoFit/>
          </a:bodyPr>
          <a:lstStyle/>
          <a:p>
            <a:pPr algn="ctr">
              <a:lnSpc>
                <a:spcPts val="2141"/>
              </a:lnSpc>
            </a:pPr>
            <a:r>
              <a:rPr lang="en-US" sz="1529">
                <a:solidFill>
                  <a:srgbClr val="000000"/>
                </a:solidFill>
                <a:latin typeface="Canva Sans Bold"/>
              </a:rPr>
              <a:t>Surprise</a:t>
            </a:r>
          </a:p>
        </p:txBody>
      </p:sp>
      <p:sp>
        <p:nvSpPr>
          <p:cNvPr id="51" name="Freeform 51"/>
          <p:cNvSpPr/>
          <p:nvPr/>
        </p:nvSpPr>
        <p:spPr>
          <a:xfrm>
            <a:off x="12164530" y="3060634"/>
            <a:ext cx="3114229" cy="903126"/>
          </a:xfrm>
          <a:custGeom>
            <a:avLst/>
            <a:gdLst/>
            <a:ahLst/>
            <a:cxnLst/>
            <a:rect l="l" t="t" r="r" b="b"/>
            <a:pathLst>
              <a:path w="3114229" h="903126">
                <a:moveTo>
                  <a:pt x="0" y="0"/>
                </a:moveTo>
                <a:lnTo>
                  <a:pt x="3114229" y="0"/>
                </a:lnTo>
                <a:lnTo>
                  <a:pt x="3114229" y="903126"/>
                </a:lnTo>
                <a:lnTo>
                  <a:pt x="0" y="9031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2" name="TextBox 52"/>
          <p:cNvSpPr txBox="1"/>
          <p:nvPr/>
        </p:nvSpPr>
        <p:spPr>
          <a:xfrm>
            <a:off x="13298767" y="3223813"/>
            <a:ext cx="782130" cy="519618"/>
          </a:xfrm>
          <a:prstGeom prst="rect">
            <a:avLst/>
          </a:prstGeom>
        </p:spPr>
        <p:txBody>
          <a:bodyPr lIns="0" tIns="0" rIns="0" bIns="0" rtlCol="0" anchor="t">
            <a:spAutoFit/>
          </a:bodyPr>
          <a:lstStyle/>
          <a:p>
            <a:pPr algn="ctr">
              <a:lnSpc>
                <a:spcPts val="4285"/>
              </a:lnSpc>
            </a:pPr>
            <a:r>
              <a:rPr lang="en-US" sz="3060">
                <a:solidFill>
                  <a:srgbClr val="000000"/>
                </a:solidFill>
                <a:latin typeface="Canva Sans Bold"/>
              </a:rPr>
              <a:t>CKP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91316" y="2220061"/>
            <a:ext cx="16705368" cy="2923439"/>
          </a:xfrm>
          <a:custGeom>
            <a:avLst/>
            <a:gdLst/>
            <a:ahLst/>
            <a:cxnLst/>
            <a:rect l="l" t="t" r="r" b="b"/>
            <a:pathLst>
              <a:path w="16705368" h="2923439">
                <a:moveTo>
                  <a:pt x="0" y="0"/>
                </a:moveTo>
                <a:lnTo>
                  <a:pt x="16705368" y="0"/>
                </a:lnTo>
                <a:lnTo>
                  <a:pt x="16705368" y="2923439"/>
                </a:lnTo>
                <a:lnTo>
                  <a:pt x="0" y="29234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826572" y="6972300"/>
            <a:ext cx="15335331" cy="2827892"/>
          </a:xfrm>
          <a:custGeom>
            <a:avLst/>
            <a:gdLst/>
            <a:ahLst/>
            <a:cxnLst/>
            <a:rect l="l" t="t" r="r" b="b"/>
            <a:pathLst>
              <a:path w="15335331" h="2827892">
                <a:moveTo>
                  <a:pt x="0" y="0"/>
                </a:moveTo>
                <a:lnTo>
                  <a:pt x="15335331" y="0"/>
                </a:lnTo>
                <a:lnTo>
                  <a:pt x="15335331" y="2827892"/>
                </a:lnTo>
                <a:lnTo>
                  <a:pt x="0" y="2827892"/>
                </a:lnTo>
                <a:lnTo>
                  <a:pt x="0" y="0"/>
                </a:lnTo>
                <a:close/>
              </a:path>
            </a:pathLst>
          </a:custGeom>
          <a:blipFill>
            <a:blip r:embed="rId10"/>
            <a:stretch>
              <a:fillRect t="-19922" b="-19922"/>
            </a:stretch>
          </a:blipFill>
        </p:spPr>
      </p:sp>
      <p:sp>
        <p:nvSpPr>
          <p:cNvPr id="7" name="TextBox 7"/>
          <p:cNvSpPr txBox="1"/>
          <p:nvPr/>
        </p:nvSpPr>
        <p:spPr>
          <a:xfrm>
            <a:off x="-323491"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Evaluation</a:t>
            </a:r>
          </a:p>
        </p:txBody>
      </p:sp>
      <p:sp>
        <p:nvSpPr>
          <p:cNvPr id="8" name="TextBox 8"/>
          <p:cNvSpPr txBox="1"/>
          <p:nvPr/>
        </p:nvSpPr>
        <p:spPr>
          <a:xfrm>
            <a:off x="1576624" y="3016839"/>
            <a:ext cx="15335331" cy="1835150"/>
          </a:xfrm>
          <a:prstGeom prst="rect">
            <a:avLst/>
          </a:prstGeom>
        </p:spPr>
        <p:txBody>
          <a:bodyPr lIns="0" tIns="0" rIns="0" bIns="0" rtlCol="0" anchor="t">
            <a:spAutoFit/>
          </a:bodyPr>
          <a:lstStyle/>
          <a:p>
            <a:pPr algn="l">
              <a:lnSpc>
                <a:spcPts val="4900"/>
              </a:lnSpc>
            </a:pPr>
            <a:r>
              <a:rPr lang="en-US" sz="3500" dirty="0">
                <a:solidFill>
                  <a:srgbClr val="28094B"/>
                </a:solidFill>
                <a:latin typeface="Canva Sans Bold"/>
              </a:rPr>
              <a:t>firstly, after using the SVM and training the model on the dataset, we evaluated the accuracy of each category as shown in the figure and also the overall accuracy of 93% </a:t>
            </a:r>
          </a:p>
        </p:txBody>
      </p:sp>
      <p:sp>
        <p:nvSpPr>
          <p:cNvPr id="9" name="Freeform 9"/>
          <p:cNvSpPr/>
          <p:nvPr/>
        </p:nvSpPr>
        <p:spPr>
          <a:xfrm>
            <a:off x="1576624" y="2371872"/>
            <a:ext cx="2453939" cy="711642"/>
          </a:xfrm>
          <a:custGeom>
            <a:avLst/>
            <a:gdLst/>
            <a:ahLst/>
            <a:cxnLst/>
            <a:rect l="l" t="t" r="r" b="b"/>
            <a:pathLst>
              <a:path w="2453939" h="711642">
                <a:moveTo>
                  <a:pt x="0" y="0"/>
                </a:moveTo>
                <a:lnTo>
                  <a:pt x="2453940" y="0"/>
                </a:lnTo>
                <a:lnTo>
                  <a:pt x="2453940" y="711642"/>
                </a:lnTo>
                <a:lnTo>
                  <a:pt x="0" y="7116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1826572" y="2381785"/>
            <a:ext cx="977022" cy="563437"/>
          </a:xfrm>
          <a:prstGeom prst="rect">
            <a:avLst/>
          </a:prstGeom>
        </p:spPr>
        <p:txBody>
          <a:bodyPr lIns="0" tIns="0" rIns="0" bIns="0" rtlCol="0" anchor="t">
            <a:spAutoFit/>
          </a:bodyPr>
          <a:lstStyle/>
          <a:p>
            <a:pPr algn="l">
              <a:lnSpc>
                <a:spcPts val="4119"/>
              </a:lnSpc>
            </a:pPr>
            <a:r>
              <a:rPr lang="en-US" sz="2942" spc="170">
                <a:solidFill>
                  <a:srgbClr val="FFFFFF"/>
                </a:solidFill>
                <a:latin typeface="Kollektif Bold"/>
              </a:rPr>
              <a:t>SVM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91316" y="2220061"/>
            <a:ext cx="16705368" cy="2923439"/>
          </a:xfrm>
          <a:custGeom>
            <a:avLst/>
            <a:gdLst/>
            <a:ahLst/>
            <a:cxnLst/>
            <a:rect l="l" t="t" r="r" b="b"/>
            <a:pathLst>
              <a:path w="16705368" h="2923439">
                <a:moveTo>
                  <a:pt x="0" y="0"/>
                </a:moveTo>
                <a:lnTo>
                  <a:pt x="16705368" y="0"/>
                </a:lnTo>
                <a:lnTo>
                  <a:pt x="16705368" y="2923439"/>
                </a:lnTo>
                <a:lnTo>
                  <a:pt x="0" y="29234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576624" y="2371872"/>
            <a:ext cx="2453939" cy="711642"/>
          </a:xfrm>
          <a:custGeom>
            <a:avLst/>
            <a:gdLst/>
            <a:ahLst/>
            <a:cxnLst/>
            <a:rect l="l" t="t" r="r" b="b"/>
            <a:pathLst>
              <a:path w="2453939" h="711642">
                <a:moveTo>
                  <a:pt x="0" y="0"/>
                </a:moveTo>
                <a:lnTo>
                  <a:pt x="2453940" y="0"/>
                </a:lnTo>
                <a:lnTo>
                  <a:pt x="2453940" y="711642"/>
                </a:lnTo>
                <a:lnTo>
                  <a:pt x="0" y="7116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028700" y="6972300"/>
            <a:ext cx="16680590" cy="2356027"/>
          </a:xfrm>
          <a:custGeom>
            <a:avLst/>
            <a:gdLst/>
            <a:ahLst/>
            <a:cxnLst/>
            <a:rect l="l" t="t" r="r" b="b"/>
            <a:pathLst>
              <a:path w="16680590" h="2356027">
                <a:moveTo>
                  <a:pt x="0" y="0"/>
                </a:moveTo>
                <a:lnTo>
                  <a:pt x="16680590" y="0"/>
                </a:lnTo>
                <a:lnTo>
                  <a:pt x="16680590" y="2356027"/>
                </a:lnTo>
                <a:lnTo>
                  <a:pt x="0" y="2356027"/>
                </a:lnTo>
                <a:lnTo>
                  <a:pt x="0" y="0"/>
                </a:lnTo>
                <a:close/>
              </a:path>
            </a:pathLst>
          </a:custGeom>
          <a:blipFill>
            <a:blip r:embed="rId12"/>
            <a:stretch>
              <a:fillRect t="-192990" b="-10910"/>
            </a:stretch>
          </a:blipFill>
        </p:spPr>
      </p:sp>
      <p:sp>
        <p:nvSpPr>
          <p:cNvPr id="8" name="TextBox 8"/>
          <p:cNvSpPr txBox="1"/>
          <p:nvPr/>
        </p:nvSpPr>
        <p:spPr>
          <a:xfrm>
            <a:off x="-323491"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CONT`D</a:t>
            </a:r>
          </a:p>
        </p:txBody>
      </p:sp>
      <p:sp>
        <p:nvSpPr>
          <p:cNvPr id="9" name="TextBox 9"/>
          <p:cNvSpPr txBox="1"/>
          <p:nvPr/>
        </p:nvSpPr>
        <p:spPr>
          <a:xfrm>
            <a:off x="1576624" y="3016839"/>
            <a:ext cx="15335331" cy="1835150"/>
          </a:xfrm>
          <a:prstGeom prst="rect">
            <a:avLst/>
          </a:prstGeom>
        </p:spPr>
        <p:txBody>
          <a:bodyPr lIns="0" tIns="0" rIns="0" bIns="0" rtlCol="0" anchor="t">
            <a:spAutoFit/>
          </a:bodyPr>
          <a:lstStyle/>
          <a:p>
            <a:pPr algn="l">
              <a:lnSpc>
                <a:spcPts val="4900"/>
              </a:lnSpc>
            </a:pPr>
            <a:r>
              <a:rPr lang="en-US" sz="3500" dirty="0">
                <a:solidFill>
                  <a:srgbClr val="28094B"/>
                </a:solidFill>
                <a:latin typeface="Canva Sans Bold"/>
              </a:rPr>
              <a:t>Secondly we used the KNN and training the model on the dataset, we evaluated the accuracy of each category as shown in the figure and also the overall accuracy of 50% </a:t>
            </a:r>
          </a:p>
        </p:txBody>
      </p:sp>
      <p:sp>
        <p:nvSpPr>
          <p:cNvPr id="10" name="TextBox 10"/>
          <p:cNvSpPr txBox="1"/>
          <p:nvPr/>
        </p:nvSpPr>
        <p:spPr>
          <a:xfrm>
            <a:off x="1826572" y="2381785"/>
            <a:ext cx="977022" cy="563437"/>
          </a:xfrm>
          <a:prstGeom prst="rect">
            <a:avLst/>
          </a:prstGeom>
        </p:spPr>
        <p:txBody>
          <a:bodyPr lIns="0" tIns="0" rIns="0" bIns="0" rtlCol="0" anchor="t">
            <a:spAutoFit/>
          </a:bodyPr>
          <a:lstStyle/>
          <a:p>
            <a:pPr algn="l">
              <a:lnSpc>
                <a:spcPts val="4119"/>
              </a:lnSpc>
            </a:pPr>
            <a:r>
              <a:rPr lang="en-US" sz="2942" spc="170">
                <a:solidFill>
                  <a:srgbClr val="FFFFFF"/>
                </a:solidFill>
                <a:latin typeface="Kollektif Bold"/>
              </a:rPr>
              <a:t>KNN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3052" y="-3010695"/>
            <a:ext cx="19874105" cy="6021391"/>
            <a:chOff x="0" y="0"/>
            <a:chExt cx="5439065" cy="1647910"/>
          </a:xfrm>
        </p:grpSpPr>
        <p:sp>
          <p:nvSpPr>
            <p:cNvPr id="3" name="Freeform 3"/>
            <p:cNvSpPr/>
            <p:nvPr/>
          </p:nvSpPr>
          <p:spPr>
            <a:xfrm>
              <a:off x="0" y="0"/>
              <a:ext cx="5439065" cy="1647910"/>
            </a:xfrm>
            <a:custGeom>
              <a:avLst/>
              <a:gdLst/>
              <a:ahLst/>
              <a:cxnLst/>
              <a:rect l="l" t="t" r="r" b="b"/>
              <a:pathLst>
                <a:path w="5439065" h="1647910">
                  <a:moveTo>
                    <a:pt x="0" y="0"/>
                  </a:moveTo>
                  <a:lnTo>
                    <a:pt x="5439065" y="0"/>
                  </a:lnTo>
                  <a:lnTo>
                    <a:pt x="5439065" y="1647910"/>
                  </a:lnTo>
                  <a:lnTo>
                    <a:pt x="0" y="1647910"/>
                  </a:ln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38100"/>
              <a:ext cx="5439065" cy="168601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97176" y="3565230"/>
            <a:ext cx="2239269" cy="2239269"/>
          </a:xfrm>
          <a:custGeom>
            <a:avLst/>
            <a:gdLst/>
            <a:ahLst/>
            <a:cxnLst/>
            <a:rect l="l" t="t" r="r" b="b"/>
            <a:pathLst>
              <a:path w="2239269" h="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678205" y="3742589"/>
            <a:ext cx="1877212" cy="1877204"/>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7232" t="-15370" r="-16599" b="-62678"/>
              </a:stretch>
            </a:blipFill>
          </p:spPr>
        </p:sp>
      </p:grpSp>
      <p:sp>
        <p:nvSpPr>
          <p:cNvPr id="8" name="Freeform 8"/>
          <p:cNvSpPr/>
          <p:nvPr/>
        </p:nvSpPr>
        <p:spPr>
          <a:xfrm>
            <a:off x="2995411" y="3565230"/>
            <a:ext cx="2239269" cy="2239269"/>
          </a:xfrm>
          <a:custGeom>
            <a:avLst/>
            <a:gdLst/>
            <a:ahLst/>
            <a:cxnLst/>
            <a:rect l="l" t="t" r="r" b="b"/>
            <a:pathLst>
              <a:path w="2239269" h="2239269">
                <a:moveTo>
                  <a:pt x="0" y="0"/>
                </a:moveTo>
                <a:lnTo>
                  <a:pt x="2239269" y="0"/>
                </a:lnTo>
                <a:lnTo>
                  <a:pt x="2239269"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3176439" y="3742589"/>
            <a:ext cx="1877212" cy="1877204"/>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16491" b="-55552"/>
              </a:stretch>
            </a:blipFill>
          </p:spPr>
        </p:sp>
      </p:grpSp>
      <p:sp>
        <p:nvSpPr>
          <p:cNvPr id="11" name="Freeform 11"/>
          <p:cNvSpPr/>
          <p:nvPr/>
        </p:nvSpPr>
        <p:spPr>
          <a:xfrm>
            <a:off x="5496873" y="3565230"/>
            <a:ext cx="2239269" cy="2239269"/>
          </a:xfrm>
          <a:custGeom>
            <a:avLst/>
            <a:gdLst/>
            <a:ahLst/>
            <a:cxnLst/>
            <a:rect l="l" t="t" r="r" b="b"/>
            <a:pathLst>
              <a:path w="2239269" h="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5677902" y="3742589"/>
            <a:ext cx="1877212" cy="1877204"/>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41358" t="-40644" r="-40260" b="-100977"/>
              </a:stretch>
            </a:blipFill>
          </p:spPr>
        </p:sp>
      </p:grpSp>
      <p:sp>
        <p:nvSpPr>
          <p:cNvPr id="14" name="Freeform 14"/>
          <p:cNvSpPr/>
          <p:nvPr/>
        </p:nvSpPr>
        <p:spPr>
          <a:xfrm>
            <a:off x="8000595" y="3628827"/>
            <a:ext cx="2239269" cy="2239269"/>
          </a:xfrm>
          <a:custGeom>
            <a:avLst/>
            <a:gdLst/>
            <a:ahLst/>
            <a:cxnLst/>
            <a:rect l="l" t="t" r="r" b="b"/>
            <a:pathLst>
              <a:path w="2239269" h="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8181624" y="3806185"/>
            <a:ext cx="1877212" cy="1877204"/>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30186" t="-36375" r="-16083" b="-38498"/>
              </a:stretch>
            </a:blipFill>
          </p:spPr>
        </p:sp>
      </p:grpSp>
      <p:sp>
        <p:nvSpPr>
          <p:cNvPr id="17" name="Freeform 17"/>
          <p:cNvSpPr/>
          <p:nvPr/>
        </p:nvSpPr>
        <p:spPr>
          <a:xfrm>
            <a:off x="10502058" y="3628827"/>
            <a:ext cx="2239269" cy="2239269"/>
          </a:xfrm>
          <a:custGeom>
            <a:avLst/>
            <a:gdLst/>
            <a:ahLst/>
            <a:cxnLst/>
            <a:rect l="l" t="t" r="r" b="b"/>
            <a:pathLst>
              <a:path w="2239269" h="2239269">
                <a:moveTo>
                  <a:pt x="0" y="0"/>
                </a:moveTo>
                <a:lnTo>
                  <a:pt x="2239269" y="0"/>
                </a:lnTo>
                <a:lnTo>
                  <a:pt x="2239269"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0683087" y="3806185"/>
            <a:ext cx="1877212" cy="1877204"/>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37911" t="-55403" r="-44364" b="-166025"/>
              </a:stretch>
            </a:blipFill>
          </p:spPr>
        </p:sp>
      </p:grpSp>
      <p:sp>
        <p:nvSpPr>
          <p:cNvPr id="20" name="Freeform 20"/>
          <p:cNvSpPr/>
          <p:nvPr/>
        </p:nvSpPr>
        <p:spPr>
          <a:xfrm>
            <a:off x="13003520" y="3628827"/>
            <a:ext cx="2239269" cy="2239269"/>
          </a:xfrm>
          <a:custGeom>
            <a:avLst/>
            <a:gdLst/>
            <a:ahLst/>
            <a:cxnLst/>
            <a:rect l="l" t="t" r="r" b="b"/>
            <a:pathLst>
              <a:path w="2239269" h="2239269">
                <a:moveTo>
                  <a:pt x="0" y="0"/>
                </a:moveTo>
                <a:lnTo>
                  <a:pt x="2239270" y="0"/>
                </a:lnTo>
                <a:lnTo>
                  <a:pt x="2239270"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1" name="Group 21"/>
          <p:cNvGrpSpPr/>
          <p:nvPr/>
        </p:nvGrpSpPr>
        <p:grpSpPr>
          <a:xfrm>
            <a:off x="13184549" y="3806185"/>
            <a:ext cx="1877212" cy="1877204"/>
            <a:chOff x="0" y="0"/>
            <a:chExt cx="6350000" cy="6349975"/>
          </a:xfrm>
        </p:grpSpPr>
        <p:sp>
          <p:nvSpPr>
            <p:cNvPr id="22" name="Freeform 2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75823" t="-62472" r="-75393" b="-171741"/>
              </a:stretch>
            </a:blipFill>
          </p:spPr>
        </p:sp>
      </p:grpSp>
      <p:sp>
        <p:nvSpPr>
          <p:cNvPr id="23" name="Freeform 23"/>
          <p:cNvSpPr/>
          <p:nvPr/>
        </p:nvSpPr>
        <p:spPr>
          <a:xfrm>
            <a:off x="15509490" y="3628827"/>
            <a:ext cx="2239269" cy="2239269"/>
          </a:xfrm>
          <a:custGeom>
            <a:avLst/>
            <a:gdLst/>
            <a:ahLst/>
            <a:cxnLst/>
            <a:rect l="l" t="t" r="r" b="b"/>
            <a:pathLst>
              <a:path w="2239269" h="2239269">
                <a:moveTo>
                  <a:pt x="0" y="0"/>
                </a:moveTo>
                <a:lnTo>
                  <a:pt x="2239269" y="0"/>
                </a:lnTo>
                <a:lnTo>
                  <a:pt x="2239269" y="2239269"/>
                </a:lnTo>
                <a:lnTo>
                  <a:pt x="0" y="22392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4" name="Group 24"/>
          <p:cNvGrpSpPr/>
          <p:nvPr/>
        </p:nvGrpSpPr>
        <p:grpSpPr>
          <a:xfrm>
            <a:off x="15690465" y="3809859"/>
            <a:ext cx="1877212" cy="1877204"/>
            <a:chOff x="0" y="0"/>
            <a:chExt cx="6350000" cy="6349975"/>
          </a:xfrm>
        </p:grpSpPr>
        <p:sp>
          <p:nvSpPr>
            <p:cNvPr id="25" name="Freeform 25"/>
            <p:cNvSpPr/>
            <p:nvPr/>
          </p:nvSpPr>
          <p:spPr>
            <a:xfrm flipH="1">
              <a:off x="0" y="0"/>
              <a:ext cx="6350000" cy="6349975"/>
            </a:xfrm>
            <a:custGeom>
              <a:avLst/>
              <a:gdLst/>
              <a:ahLst/>
              <a:cxnLst/>
              <a:rect l="l" t="t" r="r" b="b"/>
              <a:pathLst>
                <a:path w="6350000" h="6349975">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a:blip r:embed="rId10"/>
              <a:stretch>
                <a:fillRect l="-25085" r="-23631" b="-40424"/>
              </a:stretch>
            </a:blipFill>
          </p:spPr>
        </p:sp>
      </p:grpSp>
      <p:sp>
        <p:nvSpPr>
          <p:cNvPr id="26" name="Freeform 26"/>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Freeform 27"/>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8" name="TextBox 28"/>
          <p:cNvSpPr txBox="1"/>
          <p:nvPr/>
        </p:nvSpPr>
        <p:spPr>
          <a:xfrm>
            <a:off x="715110" y="390373"/>
            <a:ext cx="6138732" cy="873800"/>
          </a:xfrm>
          <a:prstGeom prst="rect">
            <a:avLst/>
          </a:prstGeom>
        </p:spPr>
        <p:txBody>
          <a:bodyPr lIns="0" tIns="0" rIns="0" bIns="0" rtlCol="0" anchor="t">
            <a:spAutoFit/>
          </a:bodyPr>
          <a:lstStyle/>
          <a:p>
            <a:pPr algn="l">
              <a:lnSpc>
                <a:spcPts val="6651"/>
              </a:lnSpc>
            </a:pPr>
            <a:r>
              <a:rPr lang="en-US" sz="6651">
                <a:solidFill>
                  <a:srgbClr val="FFFFFF"/>
                </a:solidFill>
                <a:latin typeface="18 Khebrat Musamim Bold"/>
              </a:rPr>
              <a:t>Our Team</a:t>
            </a:r>
          </a:p>
        </p:txBody>
      </p:sp>
      <p:sp>
        <p:nvSpPr>
          <p:cNvPr id="29" name="TextBox 29"/>
          <p:cNvSpPr txBox="1"/>
          <p:nvPr/>
        </p:nvSpPr>
        <p:spPr>
          <a:xfrm>
            <a:off x="8257488" y="6130883"/>
            <a:ext cx="1725484" cy="495082"/>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Khaled Mahmoud Khaled</a:t>
            </a:r>
          </a:p>
        </p:txBody>
      </p:sp>
      <p:sp>
        <p:nvSpPr>
          <p:cNvPr id="30" name="TextBox 30"/>
          <p:cNvSpPr txBox="1"/>
          <p:nvPr/>
        </p:nvSpPr>
        <p:spPr>
          <a:xfrm>
            <a:off x="5753766" y="6130883"/>
            <a:ext cx="1725484"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Mohamed Khaled</a:t>
            </a:r>
          </a:p>
          <a:p>
            <a:pPr algn="ctr">
              <a:lnSpc>
                <a:spcPts val="2016"/>
              </a:lnSpc>
              <a:spcBef>
                <a:spcPct val="0"/>
              </a:spcBef>
            </a:pPr>
            <a:r>
              <a:rPr lang="en-US" sz="1440">
                <a:solidFill>
                  <a:srgbClr val="000000"/>
                </a:solidFill>
                <a:latin typeface="League Spartan"/>
              </a:rPr>
              <a:t>Hosny</a:t>
            </a:r>
          </a:p>
        </p:txBody>
      </p:sp>
      <p:sp>
        <p:nvSpPr>
          <p:cNvPr id="31" name="Freeform 31"/>
          <p:cNvSpPr/>
          <p:nvPr/>
        </p:nvSpPr>
        <p:spPr>
          <a:xfrm>
            <a:off x="-566571" y="7715421"/>
            <a:ext cx="19837040" cy="9461966"/>
          </a:xfrm>
          <a:custGeom>
            <a:avLst/>
            <a:gdLst/>
            <a:ahLst/>
            <a:cxnLst/>
            <a:rect l="l" t="t" r="r" b="b"/>
            <a:pathLst>
              <a:path w="19837040" h="9461966">
                <a:moveTo>
                  <a:pt x="0" y="0"/>
                </a:moveTo>
                <a:lnTo>
                  <a:pt x="19837040" y="0"/>
                </a:lnTo>
                <a:lnTo>
                  <a:pt x="19837040" y="9461966"/>
                </a:lnTo>
                <a:lnTo>
                  <a:pt x="0" y="9461966"/>
                </a:lnTo>
                <a:lnTo>
                  <a:pt x="0" y="0"/>
                </a:lnTo>
                <a:close/>
              </a:path>
            </a:pathLst>
          </a:custGeom>
          <a:blipFill>
            <a:blip r:embed="rId15">
              <a:extLst>
                <a:ext uri="{96DAC541-7B7A-43D3-8B79-37D633B846F1}">
                  <asvg:svgBlip xmlns:asvg="http://schemas.microsoft.com/office/drawing/2016/SVG/main" r:embed="rId16"/>
                </a:ext>
              </a:extLst>
            </a:blip>
            <a:stretch>
              <a:fillRect l="-27503" r="-24139"/>
            </a:stretch>
          </a:blipFill>
        </p:spPr>
      </p:sp>
      <p:sp>
        <p:nvSpPr>
          <p:cNvPr id="32" name="TextBox 32"/>
          <p:cNvSpPr txBox="1"/>
          <p:nvPr/>
        </p:nvSpPr>
        <p:spPr>
          <a:xfrm>
            <a:off x="7323336" y="7992214"/>
            <a:ext cx="3359750" cy="613288"/>
          </a:xfrm>
          <a:prstGeom prst="rect">
            <a:avLst/>
          </a:prstGeom>
        </p:spPr>
        <p:txBody>
          <a:bodyPr lIns="0" tIns="0" rIns="0" bIns="0" rtlCol="0" anchor="t">
            <a:spAutoFit/>
          </a:bodyPr>
          <a:lstStyle/>
          <a:p>
            <a:pPr algn="ctr">
              <a:lnSpc>
                <a:spcPts val="5046"/>
              </a:lnSpc>
              <a:spcBef>
                <a:spcPct val="0"/>
              </a:spcBef>
            </a:pPr>
            <a:r>
              <a:rPr lang="en-US" sz="3604">
                <a:solidFill>
                  <a:srgbClr val="FFFFFF"/>
                </a:solidFill>
                <a:latin typeface="18 Khebrat Musamim Bold"/>
              </a:rPr>
              <a:t>Supervised By:</a:t>
            </a:r>
          </a:p>
        </p:txBody>
      </p:sp>
      <p:sp>
        <p:nvSpPr>
          <p:cNvPr id="33" name="TextBox 33"/>
          <p:cNvSpPr txBox="1"/>
          <p:nvPr/>
        </p:nvSpPr>
        <p:spPr>
          <a:xfrm>
            <a:off x="2974644" y="8963297"/>
            <a:ext cx="3641864" cy="681228"/>
          </a:xfrm>
          <a:prstGeom prst="rect">
            <a:avLst/>
          </a:prstGeom>
        </p:spPr>
        <p:txBody>
          <a:bodyPr lIns="0" tIns="0" rIns="0" bIns="0" rtlCol="0" anchor="t">
            <a:spAutoFit/>
          </a:bodyPr>
          <a:lstStyle/>
          <a:p>
            <a:pPr algn="ctr">
              <a:lnSpc>
                <a:spcPts val="5502"/>
              </a:lnSpc>
              <a:spcBef>
                <a:spcPct val="0"/>
              </a:spcBef>
            </a:pPr>
            <a:r>
              <a:rPr lang="en-US" sz="3929">
                <a:solidFill>
                  <a:srgbClr val="FFFFFF"/>
                </a:solidFill>
                <a:latin typeface="Beauty Italic"/>
              </a:rPr>
              <a:t>DR.Hanna Bayomi</a:t>
            </a:r>
          </a:p>
        </p:txBody>
      </p:sp>
      <p:sp>
        <p:nvSpPr>
          <p:cNvPr id="34" name="TextBox 34"/>
          <p:cNvSpPr txBox="1"/>
          <p:nvPr/>
        </p:nvSpPr>
        <p:spPr>
          <a:xfrm>
            <a:off x="10711227" y="8972822"/>
            <a:ext cx="5098373" cy="669852"/>
          </a:xfrm>
          <a:prstGeom prst="rect">
            <a:avLst/>
          </a:prstGeom>
        </p:spPr>
        <p:txBody>
          <a:bodyPr lIns="0" tIns="0" rIns="0" bIns="0" rtlCol="0" anchor="t">
            <a:spAutoFit/>
          </a:bodyPr>
          <a:lstStyle/>
          <a:p>
            <a:pPr algn="ctr">
              <a:lnSpc>
                <a:spcPts val="5497"/>
              </a:lnSpc>
              <a:spcBef>
                <a:spcPct val="0"/>
              </a:spcBef>
            </a:pPr>
            <a:r>
              <a:rPr lang="en-US" sz="3926">
                <a:solidFill>
                  <a:srgbClr val="FFFFFF"/>
                </a:solidFill>
                <a:latin typeface="Beauty Italic"/>
              </a:rPr>
              <a:t>TA.Engy Emad</a:t>
            </a:r>
          </a:p>
        </p:txBody>
      </p:sp>
      <p:sp>
        <p:nvSpPr>
          <p:cNvPr id="35" name="TextBox 35"/>
          <p:cNvSpPr txBox="1"/>
          <p:nvPr/>
        </p:nvSpPr>
        <p:spPr>
          <a:xfrm>
            <a:off x="3209907" y="6130883"/>
            <a:ext cx="1725484"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Ahmed Mohamed</a:t>
            </a:r>
          </a:p>
          <a:p>
            <a:pPr algn="ctr">
              <a:lnSpc>
                <a:spcPts val="2016"/>
              </a:lnSpc>
              <a:spcBef>
                <a:spcPct val="0"/>
              </a:spcBef>
            </a:pPr>
            <a:r>
              <a:rPr lang="en-US" sz="1440">
                <a:solidFill>
                  <a:srgbClr val="000000"/>
                </a:solidFill>
                <a:latin typeface="League Spartan"/>
              </a:rPr>
              <a:t>SalahEldin</a:t>
            </a:r>
          </a:p>
        </p:txBody>
      </p:sp>
      <p:sp>
        <p:nvSpPr>
          <p:cNvPr id="36" name="TextBox 36"/>
          <p:cNvSpPr txBox="1"/>
          <p:nvPr/>
        </p:nvSpPr>
        <p:spPr>
          <a:xfrm>
            <a:off x="754069" y="6130883"/>
            <a:ext cx="1725484" cy="746630"/>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Abdelrahman</a:t>
            </a:r>
          </a:p>
          <a:p>
            <a:pPr algn="ctr">
              <a:lnSpc>
                <a:spcPts val="2016"/>
              </a:lnSpc>
            </a:pPr>
            <a:r>
              <a:rPr lang="en-US" sz="1440">
                <a:solidFill>
                  <a:srgbClr val="000000"/>
                </a:solidFill>
                <a:latin typeface="League Spartan"/>
              </a:rPr>
              <a:t>Mostafa</a:t>
            </a:r>
          </a:p>
          <a:p>
            <a:pPr algn="ctr">
              <a:lnSpc>
                <a:spcPts val="2016"/>
              </a:lnSpc>
              <a:spcBef>
                <a:spcPct val="0"/>
              </a:spcBef>
            </a:pPr>
            <a:r>
              <a:rPr lang="en-US" sz="1440">
                <a:solidFill>
                  <a:srgbClr val="000000"/>
                </a:solidFill>
                <a:latin typeface="League Spartan"/>
              </a:rPr>
              <a:t>Kamal</a:t>
            </a:r>
          </a:p>
        </p:txBody>
      </p:sp>
      <p:sp>
        <p:nvSpPr>
          <p:cNvPr id="37" name="TextBox 37"/>
          <p:cNvSpPr txBox="1"/>
          <p:nvPr/>
        </p:nvSpPr>
        <p:spPr>
          <a:xfrm>
            <a:off x="10630504" y="6161415"/>
            <a:ext cx="1982376"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Mohamed Moawad</a:t>
            </a:r>
          </a:p>
          <a:p>
            <a:pPr algn="ctr">
              <a:lnSpc>
                <a:spcPts val="2016"/>
              </a:lnSpc>
              <a:spcBef>
                <a:spcPct val="0"/>
              </a:spcBef>
            </a:pPr>
            <a:r>
              <a:rPr lang="en-US" sz="1440">
                <a:solidFill>
                  <a:srgbClr val="000000"/>
                </a:solidFill>
                <a:latin typeface="League Spartan"/>
              </a:rPr>
              <a:t>Ahmed</a:t>
            </a:r>
          </a:p>
        </p:txBody>
      </p:sp>
      <p:sp>
        <p:nvSpPr>
          <p:cNvPr id="38" name="TextBox 38"/>
          <p:cNvSpPr txBox="1"/>
          <p:nvPr/>
        </p:nvSpPr>
        <p:spPr>
          <a:xfrm>
            <a:off x="10754497"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(2000186)</a:t>
            </a:r>
          </a:p>
        </p:txBody>
      </p:sp>
      <p:sp>
        <p:nvSpPr>
          <p:cNvPr id="39" name="TextBox 39"/>
          <p:cNvSpPr txBox="1"/>
          <p:nvPr/>
        </p:nvSpPr>
        <p:spPr>
          <a:xfrm>
            <a:off x="13260413"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(2000758)</a:t>
            </a:r>
          </a:p>
        </p:txBody>
      </p:sp>
      <p:sp>
        <p:nvSpPr>
          <p:cNvPr id="40" name="TextBox 40"/>
          <p:cNvSpPr txBox="1"/>
          <p:nvPr/>
        </p:nvSpPr>
        <p:spPr>
          <a:xfrm>
            <a:off x="8257488" y="6945138"/>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(2000676)</a:t>
            </a:r>
          </a:p>
        </p:txBody>
      </p:sp>
      <p:sp>
        <p:nvSpPr>
          <p:cNvPr id="41" name="TextBox 41"/>
          <p:cNvSpPr txBox="1"/>
          <p:nvPr/>
        </p:nvSpPr>
        <p:spPr>
          <a:xfrm>
            <a:off x="5760480"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(2000630)</a:t>
            </a:r>
          </a:p>
        </p:txBody>
      </p:sp>
      <p:sp>
        <p:nvSpPr>
          <p:cNvPr id="42" name="TextBox 42"/>
          <p:cNvSpPr txBox="1"/>
          <p:nvPr/>
        </p:nvSpPr>
        <p:spPr>
          <a:xfrm>
            <a:off x="3176439"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(1901084)</a:t>
            </a:r>
          </a:p>
        </p:txBody>
      </p:sp>
      <p:sp>
        <p:nvSpPr>
          <p:cNvPr id="43" name="TextBox 43"/>
          <p:cNvSpPr txBox="1"/>
          <p:nvPr/>
        </p:nvSpPr>
        <p:spPr>
          <a:xfrm>
            <a:off x="715110"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(2000117)</a:t>
            </a:r>
          </a:p>
        </p:txBody>
      </p:sp>
      <p:sp>
        <p:nvSpPr>
          <p:cNvPr id="44" name="TextBox 44"/>
          <p:cNvSpPr txBox="1"/>
          <p:nvPr/>
        </p:nvSpPr>
        <p:spPr>
          <a:xfrm>
            <a:off x="13260413" y="6130883"/>
            <a:ext cx="1725484"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Ziad Mohamed</a:t>
            </a:r>
          </a:p>
          <a:p>
            <a:pPr algn="ctr">
              <a:lnSpc>
                <a:spcPts val="2016"/>
              </a:lnSpc>
              <a:spcBef>
                <a:spcPct val="0"/>
              </a:spcBef>
            </a:pPr>
            <a:r>
              <a:rPr lang="en-US" sz="1440">
                <a:solidFill>
                  <a:srgbClr val="000000"/>
                </a:solidFill>
                <a:latin typeface="League Spartan"/>
              </a:rPr>
              <a:t>Abdelrahim</a:t>
            </a:r>
          </a:p>
        </p:txBody>
      </p:sp>
      <p:sp>
        <p:nvSpPr>
          <p:cNvPr id="45" name="TextBox 45"/>
          <p:cNvSpPr txBox="1"/>
          <p:nvPr/>
        </p:nvSpPr>
        <p:spPr>
          <a:xfrm>
            <a:off x="15766383" y="6130883"/>
            <a:ext cx="1725484" cy="495082"/>
          </a:xfrm>
          <a:prstGeom prst="rect">
            <a:avLst/>
          </a:prstGeom>
        </p:spPr>
        <p:txBody>
          <a:bodyPr lIns="0" tIns="0" rIns="0" bIns="0" rtlCol="0" anchor="t">
            <a:spAutoFit/>
          </a:bodyPr>
          <a:lstStyle/>
          <a:p>
            <a:pPr algn="ctr">
              <a:lnSpc>
                <a:spcPts val="2016"/>
              </a:lnSpc>
            </a:pPr>
            <a:r>
              <a:rPr lang="en-US" sz="1440">
                <a:solidFill>
                  <a:srgbClr val="000000"/>
                </a:solidFill>
                <a:latin typeface="League Spartan"/>
              </a:rPr>
              <a:t>Sara Mohamed</a:t>
            </a:r>
          </a:p>
          <a:p>
            <a:pPr algn="ctr">
              <a:lnSpc>
                <a:spcPts val="2016"/>
              </a:lnSpc>
              <a:spcBef>
                <a:spcPct val="0"/>
              </a:spcBef>
            </a:pPr>
            <a:r>
              <a:rPr lang="en-US" sz="1440">
                <a:solidFill>
                  <a:srgbClr val="000000"/>
                </a:solidFill>
                <a:latin typeface="League Spartan"/>
              </a:rPr>
              <a:t>Yousef</a:t>
            </a:r>
          </a:p>
        </p:txBody>
      </p:sp>
      <p:sp>
        <p:nvSpPr>
          <p:cNvPr id="46" name="TextBox 46"/>
          <p:cNvSpPr txBox="1"/>
          <p:nvPr/>
        </p:nvSpPr>
        <p:spPr>
          <a:xfrm>
            <a:off x="15690465" y="6949816"/>
            <a:ext cx="1725484" cy="243534"/>
          </a:xfrm>
          <a:prstGeom prst="rect">
            <a:avLst/>
          </a:prstGeom>
        </p:spPr>
        <p:txBody>
          <a:bodyPr lIns="0" tIns="0" rIns="0" bIns="0" rtlCol="0" anchor="t">
            <a:spAutoFit/>
          </a:bodyPr>
          <a:lstStyle/>
          <a:p>
            <a:pPr algn="ctr">
              <a:lnSpc>
                <a:spcPts val="2016"/>
              </a:lnSpc>
              <a:spcBef>
                <a:spcPct val="0"/>
              </a:spcBef>
            </a:pPr>
            <a:r>
              <a:rPr lang="en-US" sz="1440">
                <a:solidFill>
                  <a:srgbClr val="000000"/>
                </a:solidFill>
                <a:latin typeface="League Spartan"/>
              </a:rPr>
              <a:t>(2000395)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91316" y="2220061"/>
            <a:ext cx="16705368" cy="2923439"/>
          </a:xfrm>
          <a:custGeom>
            <a:avLst/>
            <a:gdLst/>
            <a:ahLst/>
            <a:cxnLst/>
            <a:rect l="l" t="t" r="r" b="b"/>
            <a:pathLst>
              <a:path w="16705368" h="2923439">
                <a:moveTo>
                  <a:pt x="0" y="0"/>
                </a:moveTo>
                <a:lnTo>
                  <a:pt x="16705368" y="0"/>
                </a:lnTo>
                <a:lnTo>
                  <a:pt x="16705368" y="2923439"/>
                </a:lnTo>
                <a:lnTo>
                  <a:pt x="0" y="29234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576624" y="2371872"/>
            <a:ext cx="2453939" cy="711642"/>
          </a:xfrm>
          <a:custGeom>
            <a:avLst/>
            <a:gdLst/>
            <a:ahLst/>
            <a:cxnLst/>
            <a:rect l="l" t="t" r="r" b="b"/>
            <a:pathLst>
              <a:path w="2453939" h="711642">
                <a:moveTo>
                  <a:pt x="0" y="0"/>
                </a:moveTo>
                <a:lnTo>
                  <a:pt x="2453940" y="0"/>
                </a:lnTo>
                <a:lnTo>
                  <a:pt x="2453940" y="711642"/>
                </a:lnTo>
                <a:lnTo>
                  <a:pt x="0" y="7116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816094" y="6972300"/>
            <a:ext cx="16680590" cy="1473643"/>
          </a:xfrm>
          <a:custGeom>
            <a:avLst/>
            <a:gdLst/>
            <a:ahLst/>
            <a:cxnLst/>
            <a:rect l="l" t="t" r="r" b="b"/>
            <a:pathLst>
              <a:path w="16680590" h="1473643">
                <a:moveTo>
                  <a:pt x="0" y="0"/>
                </a:moveTo>
                <a:lnTo>
                  <a:pt x="16680590" y="0"/>
                </a:lnTo>
                <a:lnTo>
                  <a:pt x="16680590" y="1473643"/>
                </a:lnTo>
                <a:lnTo>
                  <a:pt x="0" y="1473643"/>
                </a:lnTo>
                <a:lnTo>
                  <a:pt x="0" y="0"/>
                </a:lnTo>
                <a:close/>
              </a:path>
            </a:pathLst>
          </a:custGeom>
          <a:blipFill>
            <a:blip r:embed="rId12"/>
            <a:stretch>
              <a:fillRect l="-1803" t="-273365" r="-1803"/>
            </a:stretch>
          </a:blipFill>
        </p:spPr>
      </p:sp>
      <p:sp>
        <p:nvSpPr>
          <p:cNvPr id="8" name="TextBox 8"/>
          <p:cNvSpPr txBox="1"/>
          <p:nvPr/>
        </p:nvSpPr>
        <p:spPr>
          <a:xfrm>
            <a:off x="1576624" y="3016839"/>
            <a:ext cx="15335331" cy="1835150"/>
          </a:xfrm>
          <a:prstGeom prst="rect">
            <a:avLst/>
          </a:prstGeom>
        </p:spPr>
        <p:txBody>
          <a:bodyPr lIns="0" tIns="0" rIns="0" bIns="0" rtlCol="0" anchor="t">
            <a:spAutoFit/>
          </a:bodyPr>
          <a:lstStyle/>
          <a:p>
            <a:pPr algn="l">
              <a:lnSpc>
                <a:spcPts val="4900"/>
              </a:lnSpc>
            </a:pPr>
            <a:r>
              <a:rPr lang="en-US" sz="3500" dirty="0">
                <a:solidFill>
                  <a:srgbClr val="28094B"/>
                </a:solidFill>
                <a:latin typeface="Canva Sans Bold"/>
              </a:rPr>
              <a:t>In the end, we used the CNN and training the model on the dataset, we evaluated the accuracy of each category as shown in the figure and also the overall accuracy of 96.7% </a:t>
            </a:r>
          </a:p>
        </p:txBody>
      </p:sp>
      <p:sp>
        <p:nvSpPr>
          <p:cNvPr id="9" name="TextBox 9"/>
          <p:cNvSpPr txBox="1"/>
          <p:nvPr/>
        </p:nvSpPr>
        <p:spPr>
          <a:xfrm>
            <a:off x="1826572" y="2381785"/>
            <a:ext cx="977022" cy="563437"/>
          </a:xfrm>
          <a:prstGeom prst="rect">
            <a:avLst/>
          </a:prstGeom>
        </p:spPr>
        <p:txBody>
          <a:bodyPr lIns="0" tIns="0" rIns="0" bIns="0" rtlCol="0" anchor="t">
            <a:spAutoFit/>
          </a:bodyPr>
          <a:lstStyle/>
          <a:p>
            <a:pPr algn="l">
              <a:lnSpc>
                <a:spcPts val="4119"/>
              </a:lnSpc>
            </a:pPr>
            <a:r>
              <a:rPr lang="en-US" sz="2942" spc="170">
                <a:solidFill>
                  <a:srgbClr val="FFFFFF"/>
                </a:solidFill>
                <a:latin typeface="Kollektif Bold"/>
              </a:rPr>
              <a:t>CNN</a:t>
            </a:r>
          </a:p>
        </p:txBody>
      </p:sp>
      <p:sp>
        <p:nvSpPr>
          <p:cNvPr id="10" name="TextBox 10"/>
          <p:cNvSpPr txBox="1"/>
          <p:nvPr/>
        </p:nvSpPr>
        <p:spPr>
          <a:xfrm>
            <a:off x="-323491"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CONT`D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32319" y="260535"/>
            <a:ext cx="16230600" cy="1000125"/>
          </a:xfrm>
          <a:prstGeom prst="rect">
            <a:avLst/>
          </a:prstGeom>
        </p:spPr>
        <p:txBody>
          <a:bodyPr lIns="0" tIns="0" rIns="0" bIns="0" rtlCol="0" anchor="t">
            <a:spAutoFit/>
          </a:bodyPr>
          <a:lstStyle/>
          <a:p>
            <a:pPr marL="0" lvl="0" indent="0" algn="l">
              <a:lnSpc>
                <a:spcPts val="7920"/>
              </a:lnSpc>
              <a:spcBef>
                <a:spcPct val="0"/>
              </a:spcBef>
            </a:pPr>
            <a:r>
              <a:rPr lang="en-US" sz="6600">
                <a:solidFill>
                  <a:srgbClr val="FFFFFF"/>
                </a:solidFill>
                <a:latin typeface="18 Khebrat Musamim Bold"/>
              </a:rPr>
              <a:t>Tools</a:t>
            </a:r>
          </a:p>
        </p:txBody>
      </p:sp>
      <p:graphicFrame>
        <p:nvGraphicFramePr>
          <p:cNvPr id="6" name="Table 6"/>
          <p:cNvGraphicFramePr>
            <a:graphicFrameLocks noGrp="1"/>
          </p:cNvGraphicFramePr>
          <p:nvPr/>
        </p:nvGraphicFramePr>
        <p:xfrm>
          <a:off x="1126890" y="2922071"/>
          <a:ext cx="16034219" cy="6374329"/>
        </p:xfrm>
        <a:graphic>
          <a:graphicData uri="http://schemas.openxmlformats.org/drawingml/2006/table">
            <a:tbl>
              <a:tblPr/>
              <a:tblGrid>
                <a:gridCol w="5940524">
                  <a:extLst>
                    <a:ext uri="{9D8B030D-6E8A-4147-A177-3AD203B41FA5}">
                      <a16:colId xmlns:a16="http://schemas.microsoft.com/office/drawing/2014/main" val="20000"/>
                    </a:ext>
                  </a:extLst>
                </a:gridCol>
                <a:gridCol w="5039274">
                  <a:extLst>
                    <a:ext uri="{9D8B030D-6E8A-4147-A177-3AD203B41FA5}">
                      <a16:colId xmlns:a16="http://schemas.microsoft.com/office/drawing/2014/main" val="20001"/>
                    </a:ext>
                  </a:extLst>
                </a:gridCol>
                <a:gridCol w="5054421">
                  <a:extLst>
                    <a:ext uri="{9D8B030D-6E8A-4147-A177-3AD203B41FA5}">
                      <a16:colId xmlns:a16="http://schemas.microsoft.com/office/drawing/2014/main" val="20002"/>
                    </a:ext>
                  </a:extLst>
                </a:gridCol>
              </a:tblGrid>
              <a:tr h="797749">
                <a:tc>
                  <a:txBody>
                    <a:bodyPr/>
                    <a:lstStyle/>
                    <a:p>
                      <a:pPr algn="ctr">
                        <a:lnSpc>
                          <a:spcPts val="2517"/>
                        </a:lnSpc>
                        <a:defRPr/>
                      </a:pPr>
                      <a:r>
                        <a:rPr lang="en-US" sz="1798" spc="89">
                          <a:solidFill>
                            <a:srgbClr val="FFFFFF"/>
                          </a:solidFill>
                          <a:latin typeface="Public Sans Bold"/>
                        </a:rPr>
                        <a:t>NAME OF TOOLS</a:t>
                      </a: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solidFill>
                      <a:srgbClr val="73A7FF"/>
                    </a:solidFill>
                  </a:tcPr>
                </a:tc>
                <a:tc>
                  <a:txBody>
                    <a:bodyPr/>
                    <a:lstStyle/>
                    <a:p>
                      <a:pPr algn="ctr">
                        <a:lnSpc>
                          <a:spcPts val="2517"/>
                        </a:lnSpc>
                        <a:defRPr/>
                      </a:pPr>
                      <a:r>
                        <a:rPr lang="en-US" sz="1798" spc="89">
                          <a:solidFill>
                            <a:srgbClr val="FFFFFF"/>
                          </a:solidFill>
                          <a:latin typeface="Public Sans Bold"/>
                        </a:rPr>
                        <a:t>ICON</a:t>
                      </a: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solidFill>
                      <a:srgbClr val="73A7FF"/>
                    </a:solidFill>
                  </a:tcPr>
                </a:tc>
                <a:tc>
                  <a:txBody>
                    <a:bodyPr/>
                    <a:lstStyle/>
                    <a:p>
                      <a:pPr algn="ctr">
                        <a:lnSpc>
                          <a:spcPts val="2545"/>
                        </a:lnSpc>
                        <a:defRPr/>
                      </a:pPr>
                      <a:r>
                        <a:rPr lang="en-US" sz="1818" spc="90">
                          <a:solidFill>
                            <a:srgbClr val="FFFFFF"/>
                          </a:solidFill>
                          <a:latin typeface="Public Sans Bold"/>
                        </a:rPr>
                        <a:t>UTILIZATION</a:t>
                      </a: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solidFill>
                      <a:srgbClr val="73A7FF"/>
                    </a:solidFill>
                  </a:tcPr>
                </a:tc>
                <a:extLst>
                  <a:ext uri="{0D108BD9-81ED-4DB2-BD59-A6C34878D82A}">
                    <a16:rowId xmlns:a16="http://schemas.microsoft.com/office/drawing/2014/main" val="10000"/>
                  </a:ext>
                </a:extLst>
              </a:tr>
              <a:tr h="2035252">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l">
                        <a:lnSpc>
                          <a:spcPts val="1532"/>
                        </a:lnSpc>
                        <a:defRPr/>
                      </a:pPr>
                      <a:endParaRPr lang="en-US" sz="1100" dirty="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1"/>
                  </a:ext>
                </a:extLst>
              </a:tr>
              <a:tr h="2170757">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l">
                        <a:lnSpc>
                          <a:spcPts val="1679"/>
                        </a:lnSpc>
                        <a:defRPr/>
                      </a:pPr>
                      <a:endParaRPr lang="en-US" sz="1100" dirty="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2"/>
                  </a:ext>
                </a:extLst>
              </a:tr>
              <a:tr h="1370571">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1679"/>
                        </a:lnSpc>
                        <a:defRPr/>
                      </a:pPr>
                      <a:endParaRPr lang="en-US" sz="110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l">
                        <a:lnSpc>
                          <a:spcPts val="1679"/>
                        </a:lnSpc>
                        <a:defRPr/>
                      </a:pPr>
                      <a:endParaRPr lang="en-US" sz="1100" dirty="0"/>
                    </a:p>
                  </a:txBody>
                  <a:tcPr marL="190434" marR="190434" marT="190434" marB="190434" anchor="ctr">
                    <a:lnL w="9522" cap="flat" cmpd="sng" algn="ctr">
                      <a:solidFill>
                        <a:srgbClr val="73A7FF"/>
                      </a:solidFill>
                      <a:prstDash val="solid"/>
                      <a:round/>
                      <a:headEnd type="none" w="med" len="med"/>
                      <a:tailEnd type="none" w="med" len="med"/>
                    </a:lnL>
                    <a:lnR w="9522" cap="flat" cmpd="sng" algn="ctr">
                      <a:solidFill>
                        <a:srgbClr val="73A7FF"/>
                      </a:solidFill>
                      <a:prstDash val="solid"/>
                      <a:round/>
                      <a:headEnd type="none" w="med" len="med"/>
                      <a:tailEnd type="none" w="med" len="med"/>
                    </a:lnR>
                    <a:lnT w="9522" cap="flat" cmpd="sng" algn="ctr">
                      <a:solidFill>
                        <a:srgbClr val="73A7FF"/>
                      </a:solidFill>
                      <a:prstDash val="solid"/>
                      <a:round/>
                      <a:headEnd type="none" w="med" len="med"/>
                      <a:tailEnd type="none" w="med" len="med"/>
                    </a:lnT>
                    <a:lnB w="9522"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3"/>
                  </a:ext>
                </a:extLst>
              </a:tr>
            </a:tbl>
          </a:graphicData>
        </a:graphic>
      </p:graphicFrame>
      <p:sp>
        <p:nvSpPr>
          <p:cNvPr id="7" name="Freeform 7"/>
          <p:cNvSpPr/>
          <p:nvPr/>
        </p:nvSpPr>
        <p:spPr>
          <a:xfrm>
            <a:off x="6981497" y="1354759"/>
            <a:ext cx="4325006" cy="1254252"/>
          </a:xfrm>
          <a:custGeom>
            <a:avLst/>
            <a:gdLst/>
            <a:ahLst/>
            <a:cxnLst/>
            <a:rect l="l" t="t" r="r" b="b"/>
            <a:pathLst>
              <a:path w="4325006" h="1254252">
                <a:moveTo>
                  <a:pt x="0" y="0"/>
                </a:moveTo>
                <a:lnTo>
                  <a:pt x="4325006" y="0"/>
                </a:lnTo>
                <a:lnTo>
                  <a:pt x="4325006" y="1254252"/>
                </a:lnTo>
                <a:lnTo>
                  <a:pt x="0" y="12542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8198636" y="1584550"/>
            <a:ext cx="1802366" cy="718470"/>
          </a:xfrm>
          <a:prstGeom prst="rect">
            <a:avLst/>
          </a:prstGeom>
        </p:spPr>
        <p:txBody>
          <a:bodyPr lIns="0" tIns="0" rIns="0" bIns="0" rtlCol="0" anchor="t">
            <a:spAutoFit/>
          </a:bodyPr>
          <a:lstStyle/>
          <a:p>
            <a:pPr algn="ctr">
              <a:lnSpc>
                <a:spcPts val="5951"/>
              </a:lnSpc>
            </a:pPr>
            <a:r>
              <a:rPr lang="en-US" sz="4250">
                <a:solidFill>
                  <a:srgbClr val="FFFFFF"/>
                </a:solidFill>
                <a:latin typeface="Canva Sans Bold"/>
              </a:rPr>
              <a:t>TOOLS</a:t>
            </a:r>
          </a:p>
        </p:txBody>
      </p:sp>
      <p:sp>
        <p:nvSpPr>
          <p:cNvPr id="9" name="TextBox 9"/>
          <p:cNvSpPr txBox="1"/>
          <p:nvPr/>
        </p:nvSpPr>
        <p:spPr>
          <a:xfrm>
            <a:off x="1161698" y="4588972"/>
            <a:ext cx="5554620" cy="298391"/>
          </a:xfrm>
          <a:prstGeom prst="rect">
            <a:avLst/>
          </a:prstGeom>
        </p:spPr>
        <p:txBody>
          <a:bodyPr lIns="0" tIns="0" rIns="0" bIns="0" rtlCol="0" anchor="t">
            <a:spAutoFit/>
          </a:bodyPr>
          <a:lstStyle/>
          <a:p>
            <a:pPr algn="ctr">
              <a:lnSpc>
                <a:spcPts val="2531"/>
              </a:lnSpc>
              <a:spcBef>
                <a:spcPct val="0"/>
              </a:spcBef>
            </a:pPr>
            <a:r>
              <a:rPr lang="en-US" sz="1808">
                <a:solidFill>
                  <a:srgbClr val="000000"/>
                </a:solidFill>
                <a:latin typeface="Canva Sans Bold"/>
              </a:rPr>
              <a:t>Anaconda jupyter notebook</a:t>
            </a:r>
          </a:p>
        </p:txBody>
      </p:sp>
      <p:sp>
        <p:nvSpPr>
          <p:cNvPr id="10" name="TextBox 10"/>
          <p:cNvSpPr txBox="1"/>
          <p:nvPr/>
        </p:nvSpPr>
        <p:spPr>
          <a:xfrm>
            <a:off x="2055127" y="6694012"/>
            <a:ext cx="3767762" cy="298391"/>
          </a:xfrm>
          <a:prstGeom prst="rect">
            <a:avLst/>
          </a:prstGeom>
        </p:spPr>
        <p:txBody>
          <a:bodyPr lIns="0" tIns="0" rIns="0" bIns="0" rtlCol="0" anchor="t">
            <a:spAutoFit/>
          </a:bodyPr>
          <a:lstStyle/>
          <a:p>
            <a:pPr algn="ctr">
              <a:lnSpc>
                <a:spcPts val="2531"/>
              </a:lnSpc>
              <a:spcBef>
                <a:spcPct val="0"/>
              </a:spcBef>
            </a:pPr>
            <a:r>
              <a:rPr lang="en-US" sz="1808">
                <a:solidFill>
                  <a:srgbClr val="000000"/>
                </a:solidFill>
                <a:latin typeface="Canva Sans Bold"/>
              </a:rPr>
              <a:t>Teachable machine</a:t>
            </a:r>
          </a:p>
        </p:txBody>
      </p:sp>
      <p:sp>
        <p:nvSpPr>
          <p:cNvPr id="11" name="TextBox 11"/>
          <p:cNvSpPr txBox="1"/>
          <p:nvPr/>
        </p:nvSpPr>
        <p:spPr>
          <a:xfrm>
            <a:off x="1928980" y="8552335"/>
            <a:ext cx="3767762" cy="298391"/>
          </a:xfrm>
          <a:prstGeom prst="rect">
            <a:avLst/>
          </a:prstGeom>
        </p:spPr>
        <p:txBody>
          <a:bodyPr lIns="0" tIns="0" rIns="0" bIns="0" rtlCol="0" anchor="t">
            <a:spAutoFit/>
          </a:bodyPr>
          <a:lstStyle/>
          <a:p>
            <a:pPr algn="ctr">
              <a:lnSpc>
                <a:spcPts val="2531"/>
              </a:lnSpc>
              <a:spcBef>
                <a:spcPct val="0"/>
              </a:spcBef>
            </a:pPr>
            <a:r>
              <a:rPr lang="en-US" sz="1808">
                <a:solidFill>
                  <a:srgbClr val="000000"/>
                </a:solidFill>
                <a:latin typeface="Canva Sans Bold"/>
              </a:rPr>
              <a:t>Visual studio code</a:t>
            </a:r>
          </a:p>
        </p:txBody>
      </p:sp>
      <p:grpSp>
        <p:nvGrpSpPr>
          <p:cNvPr id="12" name="Group 12"/>
          <p:cNvGrpSpPr/>
          <p:nvPr/>
        </p:nvGrpSpPr>
        <p:grpSpPr>
          <a:xfrm>
            <a:off x="8212477" y="4123395"/>
            <a:ext cx="2492189" cy="1258120"/>
            <a:chOff x="0" y="0"/>
            <a:chExt cx="2095966" cy="1058096"/>
          </a:xfrm>
        </p:grpSpPr>
        <p:sp>
          <p:nvSpPr>
            <p:cNvPr id="13" name="Freeform 13"/>
            <p:cNvSpPr/>
            <p:nvPr/>
          </p:nvSpPr>
          <p:spPr>
            <a:xfrm>
              <a:off x="0" y="0"/>
              <a:ext cx="2095966" cy="1058096"/>
            </a:xfrm>
            <a:custGeom>
              <a:avLst/>
              <a:gdLst/>
              <a:ahLst/>
              <a:cxnLst/>
              <a:rect l="l" t="t" r="r" b="b"/>
              <a:pathLst>
                <a:path w="2095966" h="1058096">
                  <a:moveTo>
                    <a:pt x="71449" y="0"/>
                  </a:moveTo>
                  <a:lnTo>
                    <a:pt x="2024517" y="0"/>
                  </a:lnTo>
                  <a:cubicBezTo>
                    <a:pt x="2043467" y="0"/>
                    <a:pt x="2061640" y="7528"/>
                    <a:pt x="2075039" y="20927"/>
                  </a:cubicBezTo>
                  <a:cubicBezTo>
                    <a:pt x="2088438" y="34326"/>
                    <a:pt x="2095966" y="52499"/>
                    <a:pt x="2095966" y="71449"/>
                  </a:cubicBezTo>
                  <a:lnTo>
                    <a:pt x="2095966" y="986647"/>
                  </a:lnTo>
                  <a:cubicBezTo>
                    <a:pt x="2095966" y="1026107"/>
                    <a:pt x="2063977" y="1058096"/>
                    <a:pt x="2024517" y="1058096"/>
                  </a:cubicBezTo>
                  <a:lnTo>
                    <a:pt x="71449" y="1058096"/>
                  </a:lnTo>
                  <a:cubicBezTo>
                    <a:pt x="31989" y="1058096"/>
                    <a:pt x="0" y="1026107"/>
                    <a:pt x="0" y="986647"/>
                  </a:cubicBezTo>
                  <a:lnTo>
                    <a:pt x="0" y="71449"/>
                  </a:lnTo>
                  <a:cubicBezTo>
                    <a:pt x="0" y="52499"/>
                    <a:pt x="7528" y="34326"/>
                    <a:pt x="20927" y="20927"/>
                  </a:cubicBezTo>
                  <a:cubicBezTo>
                    <a:pt x="34326" y="7528"/>
                    <a:pt x="52499" y="0"/>
                    <a:pt x="71449" y="0"/>
                  </a:cubicBezTo>
                  <a:close/>
                </a:path>
              </a:pathLst>
            </a:custGeom>
            <a:gradFill rotWithShape="1">
              <a:gsLst>
                <a:gs pos="0">
                  <a:srgbClr val="ECF3FF">
                    <a:alpha val="100000"/>
                  </a:srgbClr>
                </a:gs>
                <a:gs pos="100000">
                  <a:srgbClr val="FFFFFF">
                    <a:alpha val="100000"/>
                  </a:srgbClr>
                </a:gs>
              </a:gsLst>
              <a:lin ang="5400000"/>
            </a:gradFill>
          </p:spPr>
        </p:sp>
      </p:grpSp>
      <p:grpSp>
        <p:nvGrpSpPr>
          <p:cNvPr id="14" name="Group 14"/>
          <p:cNvGrpSpPr/>
          <p:nvPr/>
        </p:nvGrpSpPr>
        <p:grpSpPr>
          <a:xfrm>
            <a:off x="8097451" y="6360227"/>
            <a:ext cx="2722243" cy="994538"/>
            <a:chOff x="0" y="0"/>
            <a:chExt cx="2224791" cy="812800"/>
          </a:xfrm>
        </p:grpSpPr>
        <p:sp>
          <p:nvSpPr>
            <p:cNvPr id="15" name="Freeform 15"/>
            <p:cNvSpPr/>
            <p:nvPr/>
          </p:nvSpPr>
          <p:spPr>
            <a:xfrm>
              <a:off x="0" y="0"/>
              <a:ext cx="2224791" cy="812800"/>
            </a:xfrm>
            <a:custGeom>
              <a:avLst/>
              <a:gdLst/>
              <a:ahLst/>
              <a:cxnLst/>
              <a:rect l="l" t="t" r="r" b="b"/>
              <a:pathLst>
                <a:path w="2224791" h="812800">
                  <a:moveTo>
                    <a:pt x="65411" y="0"/>
                  </a:moveTo>
                  <a:lnTo>
                    <a:pt x="2159380" y="0"/>
                  </a:lnTo>
                  <a:cubicBezTo>
                    <a:pt x="2195506" y="0"/>
                    <a:pt x="2224791" y="29285"/>
                    <a:pt x="2224791" y="65411"/>
                  </a:cubicBezTo>
                  <a:lnTo>
                    <a:pt x="2224791" y="747389"/>
                  </a:lnTo>
                  <a:cubicBezTo>
                    <a:pt x="2224791" y="783515"/>
                    <a:pt x="2195506" y="812800"/>
                    <a:pt x="2159380" y="812800"/>
                  </a:cubicBezTo>
                  <a:lnTo>
                    <a:pt x="65411" y="812800"/>
                  </a:lnTo>
                  <a:cubicBezTo>
                    <a:pt x="29285" y="812800"/>
                    <a:pt x="0" y="783515"/>
                    <a:pt x="0" y="747389"/>
                  </a:cubicBezTo>
                  <a:lnTo>
                    <a:pt x="0" y="65411"/>
                  </a:lnTo>
                  <a:cubicBezTo>
                    <a:pt x="0" y="29285"/>
                    <a:pt x="29285" y="0"/>
                    <a:pt x="65411" y="0"/>
                  </a:cubicBezTo>
                  <a:close/>
                </a:path>
              </a:pathLst>
            </a:custGeom>
            <a:gradFill rotWithShape="1">
              <a:gsLst>
                <a:gs pos="0">
                  <a:srgbClr val="ECF3FF">
                    <a:alpha val="100000"/>
                  </a:srgbClr>
                </a:gs>
                <a:gs pos="100000">
                  <a:srgbClr val="FFFFFF">
                    <a:alpha val="100000"/>
                  </a:srgbClr>
                </a:gs>
              </a:gsLst>
              <a:lin ang="5400000"/>
            </a:gradFill>
          </p:spPr>
        </p:sp>
      </p:grpSp>
      <p:grpSp>
        <p:nvGrpSpPr>
          <p:cNvPr id="16" name="Group 16"/>
          <p:cNvGrpSpPr/>
          <p:nvPr/>
        </p:nvGrpSpPr>
        <p:grpSpPr>
          <a:xfrm>
            <a:off x="8658811" y="8118411"/>
            <a:ext cx="1599522" cy="1024764"/>
            <a:chOff x="0" y="0"/>
            <a:chExt cx="2095966" cy="1342821"/>
          </a:xfrm>
        </p:grpSpPr>
        <p:sp>
          <p:nvSpPr>
            <p:cNvPr id="17" name="Freeform 17"/>
            <p:cNvSpPr/>
            <p:nvPr/>
          </p:nvSpPr>
          <p:spPr>
            <a:xfrm>
              <a:off x="0" y="0"/>
              <a:ext cx="2095966" cy="1342821"/>
            </a:xfrm>
            <a:custGeom>
              <a:avLst/>
              <a:gdLst/>
              <a:ahLst/>
              <a:cxnLst/>
              <a:rect l="l" t="t" r="r" b="b"/>
              <a:pathLst>
                <a:path w="2095966" h="1342821">
                  <a:moveTo>
                    <a:pt x="111323" y="0"/>
                  </a:moveTo>
                  <a:lnTo>
                    <a:pt x="1984643" y="0"/>
                  </a:lnTo>
                  <a:cubicBezTo>
                    <a:pt x="2014168" y="0"/>
                    <a:pt x="2042483" y="11729"/>
                    <a:pt x="2063360" y="32606"/>
                  </a:cubicBezTo>
                  <a:cubicBezTo>
                    <a:pt x="2084237" y="53483"/>
                    <a:pt x="2095966" y="81799"/>
                    <a:pt x="2095966" y="111323"/>
                  </a:cubicBezTo>
                  <a:lnTo>
                    <a:pt x="2095966" y="1231497"/>
                  </a:lnTo>
                  <a:cubicBezTo>
                    <a:pt x="2095966" y="1261022"/>
                    <a:pt x="2084237" y="1289338"/>
                    <a:pt x="2063360" y="1310215"/>
                  </a:cubicBezTo>
                  <a:cubicBezTo>
                    <a:pt x="2042483" y="1331092"/>
                    <a:pt x="2014168" y="1342821"/>
                    <a:pt x="1984643" y="1342821"/>
                  </a:cubicBezTo>
                  <a:lnTo>
                    <a:pt x="111323" y="1342821"/>
                  </a:lnTo>
                  <a:cubicBezTo>
                    <a:pt x="49841" y="1342821"/>
                    <a:pt x="0" y="1292980"/>
                    <a:pt x="0" y="1231497"/>
                  </a:cubicBezTo>
                  <a:lnTo>
                    <a:pt x="0" y="111323"/>
                  </a:lnTo>
                  <a:cubicBezTo>
                    <a:pt x="0" y="81799"/>
                    <a:pt x="11729" y="53483"/>
                    <a:pt x="32606" y="32606"/>
                  </a:cubicBezTo>
                  <a:cubicBezTo>
                    <a:pt x="53483" y="11729"/>
                    <a:pt x="81799" y="0"/>
                    <a:pt x="111323" y="0"/>
                  </a:cubicBezTo>
                  <a:close/>
                </a:path>
              </a:pathLst>
            </a:custGeom>
            <a:gradFill rotWithShape="1">
              <a:gsLst>
                <a:gs pos="0">
                  <a:srgbClr val="ECF3FF">
                    <a:alpha val="100000"/>
                  </a:srgbClr>
                </a:gs>
                <a:gs pos="100000">
                  <a:srgbClr val="FFFFFF">
                    <a:alpha val="100000"/>
                  </a:srgbClr>
                </a:gs>
              </a:gsLst>
              <a:lin ang="5400000"/>
            </a:gradFill>
          </p:spPr>
        </p:sp>
      </p:grpSp>
      <p:sp>
        <p:nvSpPr>
          <p:cNvPr id="18" name="TextBox 18"/>
          <p:cNvSpPr txBox="1"/>
          <p:nvPr/>
        </p:nvSpPr>
        <p:spPr>
          <a:xfrm>
            <a:off x="12449550" y="8086879"/>
            <a:ext cx="4520235" cy="826765"/>
          </a:xfrm>
          <a:prstGeom prst="rect">
            <a:avLst/>
          </a:prstGeom>
        </p:spPr>
        <p:txBody>
          <a:bodyPr lIns="0" tIns="0" rIns="0" bIns="0" rtlCol="0" anchor="t">
            <a:spAutoFit/>
          </a:bodyPr>
          <a:lstStyle/>
          <a:p>
            <a:pPr marL="0" lvl="0" indent="0" algn="l">
              <a:lnSpc>
                <a:spcPts val="2154"/>
              </a:lnSpc>
              <a:spcBef>
                <a:spcPct val="0"/>
              </a:spcBef>
            </a:pPr>
            <a:r>
              <a:rPr lang="en-US" sz="1538" u="none" strike="noStrike" dirty="0">
                <a:solidFill>
                  <a:srgbClr val="000000"/>
                </a:solidFill>
                <a:latin typeface="Canva Sans Bold"/>
              </a:rPr>
              <a:t>open-source code editor that supports multiple programming languages and offers features like flutter and dart </a:t>
            </a:r>
          </a:p>
        </p:txBody>
      </p:sp>
      <p:sp>
        <p:nvSpPr>
          <p:cNvPr id="19" name="TextBox 19"/>
          <p:cNvSpPr txBox="1"/>
          <p:nvPr/>
        </p:nvSpPr>
        <p:spPr>
          <a:xfrm>
            <a:off x="12449550" y="6115242"/>
            <a:ext cx="4189818" cy="1322995"/>
          </a:xfrm>
          <a:prstGeom prst="rect">
            <a:avLst/>
          </a:prstGeom>
        </p:spPr>
        <p:txBody>
          <a:bodyPr lIns="0" tIns="0" rIns="0" bIns="0" rtlCol="0" anchor="t">
            <a:spAutoFit/>
          </a:bodyPr>
          <a:lstStyle/>
          <a:p>
            <a:pPr marL="0" lvl="0" indent="0" algn="l">
              <a:lnSpc>
                <a:spcPts val="2154"/>
              </a:lnSpc>
              <a:spcBef>
                <a:spcPct val="0"/>
              </a:spcBef>
            </a:pPr>
            <a:r>
              <a:rPr lang="en-US" sz="1538" u="none" strike="noStrike" dirty="0">
                <a:solidFill>
                  <a:srgbClr val="000000"/>
                </a:solidFill>
                <a:latin typeface="Canva Sans Bold"/>
              </a:rPr>
              <a:t>train machine learning models without needing to write any code. It is designed to make machine learning accessible to everyone, including those without a technical background.</a:t>
            </a:r>
          </a:p>
        </p:txBody>
      </p:sp>
      <p:sp>
        <p:nvSpPr>
          <p:cNvPr id="20" name="TextBox 20"/>
          <p:cNvSpPr txBox="1"/>
          <p:nvPr/>
        </p:nvSpPr>
        <p:spPr>
          <a:xfrm>
            <a:off x="12423773" y="4012865"/>
            <a:ext cx="4520235" cy="1391022"/>
          </a:xfrm>
          <a:prstGeom prst="rect">
            <a:avLst/>
          </a:prstGeom>
        </p:spPr>
        <p:txBody>
          <a:bodyPr wrap="square" lIns="0" tIns="0" rIns="0" bIns="0" rtlCol="0" anchor="t">
            <a:spAutoFit/>
          </a:bodyPr>
          <a:lstStyle/>
          <a:p>
            <a:pPr algn="l">
              <a:lnSpc>
                <a:spcPts val="2154"/>
              </a:lnSpc>
            </a:pPr>
            <a:r>
              <a:rPr lang="en-US" sz="1538" dirty="0" err="1">
                <a:solidFill>
                  <a:srgbClr val="000000"/>
                </a:solidFill>
                <a:latin typeface="Canva Sans Bold"/>
              </a:rPr>
              <a:t>Jupyter</a:t>
            </a:r>
            <a:r>
              <a:rPr lang="en-US" sz="1538" dirty="0">
                <a:solidFill>
                  <a:srgbClr val="000000"/>
                </a:solidFill>
                <a:latin typeface="Canva Sans Bold"/>
              </a:rPr>
              <a:t> Notebook is an interactive computing environment. It is widely used for developing and testing AI models with Python due to its support for real-time code execution and rich media output.</a:t>
            </a: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97451" y="3662988"/>
            <a:ext cx="3083397" cy="2178934"/>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55259" y="5381437"/>
            <a:ext cx="2967780" cy="2967780"/>
          </a:xfrm>
          <a:prstGeom prst="rect">
            <a:avLst/>
          </a:prstGeom>
        </p:spPr>
      </p:pic>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58811" y="7911554"/>
            <a:ext cx="1416039" cy="141603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9631" y="2768459"/>
            <a:ext cx="16988738" cy="5343730"/>
          </a:xfrm>
          <a:custGeom>
            <a:avLst/>
            <a:gdLst/>
            <a:ahLst/>
            <a:cxnLst/>
            <a:rect l="l" t="t" r="r" b="b"/>
            <a:pathLst>
              <a:path w="16988738" h="5343730">
                <a:moveTo>
                  <a:pt x="0" y="0"/>
                </a:moveTo>
                <a:lnTo>
                  <a:pt x="16988738" y="0"/>
                </a:lnTo>
                <a:lnTo>
                  <a:pt x="16988738" y="5343730"/>
                </a:lnTo>
                <a:lnTo>
                  <a:pt x="0" y="53437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48342" y="134805"/>
            <a:ext cx="12612292" cy="1127760"/>
          </a:xfrm>
          <a:prstGeom prst="rect">
            <a:avLst/>
          </a:prstGeom>
        </p:spPr>
        <p:txBody>
          <a:bodyPr lIns="0" tIns="0" rIns="0" bIns="0" rtlCol="0" anchor="t">
            <a:spAutoFit/>
          </a:bodyPr>
          <a:lstStyle/>
          <a:p>
            <a:pPr algn="l">
              <a:lnSpc>
                <a:spcPts val="9240"/>
              </a:lnSpc>
            </a:pPr>
            <a:r>
              <a:rPr lang="en-US" sz="6600">
                <a:solidFill>
                  <a:srgbClr val="FFFFFF"/>
                </a:solidFill>
                <a:latin typeface="18 Khebrat Musamim Bold"/>
              </a:rPr>
              <a:t>Conclusion </a:t>
            </a:r>
          </a:p>
        </p:txBody>
      </p:sp>
      <p:sp>
        <p:nvSpPr>
          <p:cNvPr id="5" name="TextBox 5"/>
          <p:cNvSpPr txBox="1"/>
          <p:nvPr/>
        </p:nvSpPr>
        <p:spPr>
          <a:xfrm>
            <a:off x="2798562" y="2975481"/>
            <a:ext cx="12690875" cy="4701086"/>
          </a:xfrm>
          <a:prstGeom prst="rect">
            <a:avLst/>
          </a:prstGeom>
        </p:spPr>
        <p:txBody>
          <a:bodyPr lIns="0" tIns="0" rIns="0" bIns="0" rtlCol="0" anchor="t">
            <a:spAutoFit/>
          </a:bodyPr>
          <a:lstStyle/>
          <a:p>
            <a:pPr algn="ctr">
              <a:lnSpc>
                <a:spcPts val="6173"/>
              </a:lnSpc>
            </a:pPr>
            <a:r>
              <a:rPr lang="en-US" sz="3741">
                <a:solidFill>
                  <a:srgbClr val="28094B"/>
                </a:solidFill>
                <a:latin typeface="Kollektif"/>
              </a:rPr>
              <a:t>The conclusion summarizes the successful creation of a facial expression recognition model in Python using different libraries and different algorithms such as CNN, which gave an accuracy of 96.7%, KNN, an accuracy of 50%, SVM, an accuracy of 93%, and a successful mobile application that works efficiently.</a:t>
            </a:r>
          </a:p>
        </p:txBody>
      </p:sp>
      <p:sp>
        <p:nvSpPr>
          <p:cNvPr id="6" name="Freeform 6"/>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259608" y="2620980"/>
            <a:ext cx="12757521" cy="7466132"/>
          </a:xfrm>
          <a:prstGeom prst="rect">
            <a:avLst/>
          </a:prstGeom>
        </p:spPr>
        <p:txBody>
          <a:bodyPr lIns="0" tIns="0" rIns="0" bIns="0" rtlCol="0" anchor="t">
            <a:spAutoFit/>
          </a:bodyPr>
          <a:lstStyle/>
          <a:p>
            <a:pPr algn="just">
              <a:lnSpc>
                <a:spcPts val="3722"/>
              </a:lnSpc>
            </a:pPr>
            <a:r>
              <a:rPr lang="en-US" sz="2658" spc="26">
                <a:solidFill>
                  <a:srgbClr val="FFFFFF"/>
                </a:solidFill>
                <a:latin typeface="Kollektif"/>
              </a:rPr>
              <a:t>Expand the application to detect and recognize the emotions of multiple individuals within the frame simultaneously.</a:t>
            </a:r>
          </a:p>
          <a:p>
            <a:pPr algn="just">
              <a:lnSpc>
                <a:spcPts val="3722"/>
              </a:lnSpc>
            </a:pPr>
            <a:endParaRPr lang="en-US" sz="2658" spc="26">
              <a:solidFill>
                <a:srgbClr val="FFFFFF"/>
              </a:solidFill>
              <a:latin typeface="Kollektif"/>
            </a:endParaRPr>
          </a:p>
          <a:p>
            <a:pPr algn="just">
              <a:lnSpc>
                <a:spcPts val="3722"/>
              </a:lnSpc>
            </a:pPr>
            <a:r>
              <a:rPr lang="en-US" sz="2658" spc="26">
                <a:solidFill>
                  <a:srgbClr val="FFFFFF"/>
                </a:solidFill>
                <a:latin typeface="Kollektif"/>
              </a:rPr>
              <a:t>Enhance the app to not only recognize basic emotions but also classify their intensity levels (e.g., mild sadness versus intense sadness).</a:t>
            </a:r>
          </a:p>
          <a:p>
            <a:pPr algn="just">
              <a:lnSpc>
                <a:spcPts val="3722"/>
              </a:lnSpc>
            </a:pPr>
            <a:endParaRPr lang="en-US" sz="2658" spc="26">
              <a:solidFill>
                <a:srgbClr val="FFFFFF"/>
              </a:solidFill>
              <a:latin typeface="Kollektif"/>
            </a:endParaRPr>
          </a:p>
          <a:p>
            <a:pPr algn="just">
              <a:lnSpc>
                <a:spcPts val="3722"/>
              </a:lnSpc>
            </a:pPr>
            <a:r>
              <a:rPr lang="en-US" sz="2658" spc="26">
                <a:solidFill>
                  <a:srgbClr val="FFFFFF"/>
                </a:solidFill>
                <a:latin typeface="Kollektif"/>
              </a:rPr>
              <a:t>Improvement in Recognition Accuracy</a:t>
            </a:r>
          </a:p>
          <a:p>
            <a:pPr algn="just">
              <a:lnSpc>
                <a:spcPts val="3722"/>
              </a:lnSpc>
            </a:pPr>
            <a:endParaRPr lang="en-US" sz="2658" spc="26">
              <a:solidFill>
                <a:srgbClr val="FFFFFF"/>
              </a:solidFill>
              <a:latin typeface="Kollektif"/>
            </a:endParaRPr>
          </a:p>
          <a:p>
            <a:pPr algn="just">
              <a:lnSpc>
                <a:spcPts val="3722"/>
              </a:lnSpc>
            </a:pPr>
            <a:r>
              <a:rPr lang="en-US" sz="2658" spc="26">
                <a:solidFill>
                  <a:srgbClr val="FFFFFF"/>
                </a:solidFill>
                <a:latin typeface="Kollektif"/>
              </a:rPr>
              <a:t>To improve accuracy in facial emotion recognition, one effective approach is through data augmentation. This technique involves increasing the diversity and quantity of training examples. By generating synthetic data or applying transformations such as rotations, translations, and changes in lighting and facial expressions, the model can learn to generalize better across different variations of facial expressions. This broader and more diverse dataset helps the model capture a wider range of facial features and nuances, thereby enhancing its ability to accurately recognize emotions in real-world scenarios.</a:t>
            </a:r>
          </a:p>
        </p:txBody>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a:grpSpLocks noChangeAspect="1"/>
          </p:cNvGrpSpPr>
          <p:nvPr/>
        </p:nvGrpSpPr>
        <p:grpSpPr>
          <a:xfrm>
            <a:off x="162636" y="2363805"/>
            <a:ext cx="4792164" cy="9482119"/>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44093" r="-84868"/>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15" name="TextBox 15"/>
          <p:cNvSpPr txBox="1"/>
          <p:nvPr/>
        </p:nvSpPr>
        <p:spPr>
          <a:xfrm>
            <a:off x="-172528"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Future Work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523569" y="4086053"/>
            <a:ext cx="11728755" cy="2514944"/>
          </a:xfrm>
          <a:prstGeom prst="rect">
            <a:avLst/>
          </a:prstGeom>
        </p:spPr>
        <p:txBody>
          <a:bodyPr lIns="0" tIns="0" rIns="0" bIns="0" rtlCol="0" anchor="t">
            <a:spAutoFit/>
          </a:bodyPr>
          <a:lstStyle/>
          <a:p>
            <a:pPr algn="ctr">
              <a:lnSpc>
                <a:spcPts val="18768"/>
              </a:lnSpc>
            </a:pPr>
            <a:r>
              <a:rPr lang="en-US" sz="19151" spc="2010">
                <a:solidFill>
                  <a:srgbClr val="FFFFFF"/>
                </a:solidFill>
                <a:latin typeface="18 Khebrat Musamim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23222" flipH="1" flipV="1">
            <a:off x="-1574321" y="2539910"/>
            <a:ext cx="5638923" cy="7984316"/>
          </a:xfrm>
          <a:custGeom>
            <a:avLst/>
            <a:gdLst/>
            <a:ahLst/>
            <a:cxnLst/>
            <a:rect l="l" t="t" r="r" b="b"/>
            <a:pathLst>
              <a:path w="5638923" h="7984316">
                <a:moveTo>
                  <a:pt x="5638924" y="7984316"/>
                </a:moveTo>
                <a:lnTo>
                  <a:pt x="0" y="7984316"/>
                </a:lnTo>
                <a:lnTo>
                  <a:pt x="0" y="0"/>
                </a:lnTo>
                <a:lnTo>
                  <a:pt x="5638924" y="0"/>
                </a:lnTo>
                <a:lnTo>
                  <a:pt x="5638924" y="798431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94386" y="230268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094386" y="443917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117795" y="6366114"/>
            <a:ext cx="1222090" cy="1222090"/>
          </a:xfrm>
          <a:custGeom>
            <a:avLst/>
            <a:gdLst/>
            <a:ahLst/>
            <a:cxnLst/>
            <a:rect l="l" t="t" r="r" b="b"/>
            <a:pathLst>
              <a:path w="1222090" h="1222090">
                <a:moveTo>
                  <a:pt x="0" y="0"/>
                </a:moveTo>
                <a:lnTo>
                  <a:pt x="1222090" y="0"/>
                </a:lnTo>
                <a:lnTo>
                  <a:pt x="1222090" y="1222089"/>
                </a:lnTo>
                <a:lnTo>
                  <a:pt x="0" y="12220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067266" y="8293053"/>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805474" y="230268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805474" y="443917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805474" y="6366114"/>
            <a:ext cx="1222090" cy="1222090"/>
          </a:xfrm>
          <a:custGeom>
            <a:avLst/>
            <a:gdLst/>
            <a:ahLst/>
            <a:cxnLst/>
            <a:rect l="l" t="t" r="r" b="b"/>
            <a:pathLst>
              <a:path w="1222090" h="1222090">
                <a:moveTo>
                  <a:pt x="0" y="0"/>
                </a:moveTo>
                <a:lnTo>
                  <a:pt x="1222090" y="0"/>
                </a:lnTo>
                <a:lnTo>
                  <a:pt x="1222090" y="1222089"/>
                </a:lnTo>
                <a:lnTo>
                  <a:pt x="0" y="12220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786679" y="8296848"/>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1513339" y="2648965"/>
            <a:ext cx="487350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Motivation</a:t>
            </a:r>
          </a:p>
        </p:txBody>
      </p:sp>
      <p:sp>
        <p:nvSpPr>
          <p:cNvPr id="13" name="TextBox 13"/>
          <p:cNvSpPr txBox="1"/>
          <p:nvPr/>
        </p:nvSpPr>
        <p:spPr>
          <a:xfrm>
            <a:off x="11513339" y="4797488"/>
            <a:ext cx="487350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Related Work</a:t>
            </a:r>
          </a:p>
        </p:txBody>
      </p:sp>
      <p:sp>
        <p:nvSpPr>
          <p:cNvPr id="14" name="TextBox 14"/>
          <p:cNvSpPr txBox="1"/>
          <p:nvPr/>
        </p:nvSpPr>
        <p:spPr>
          <a:xfrm>
            <a:off x="4803971" y="8655162"/>
            <a:ext cx="487350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Conclusion</a:t>
            </a:r>
          </a:p>
        </p:txBody>
      </p:sp>
      <p:sp>
        <p:nvSpPr>
          <p:cNvPr id="15" name="TextBox 15"/>
          <p:cNvSpPr txBox="1"/>
          <p:nvPr/>
        </p:nvSpPr>
        <p:spPr>
          <a:xfrm>
            <a:off x="950611" y="260535"/>
            <a:ext cx="11442900" cy="1000125"/>
          </a:xfrm>
          <a:prstGeom prst="rect">
            <a:avLst/>
          </a:prstGeom>
        </p:spPr>
        <p:txBody>
          <a:bodyPr lIns="0" tIns="0" rIns="0" bIns="0" rtlCol="0" anchor="t">
            <a:spAutoFit/>
          </a:bodyPr>
          <a:lstStyle/>
          <a:p>
            <a:pPr algn="l">
              <a:lnSpc>
                <a:spcPts val="7920"/>
              </a:lnSpc>
            </a:pPr>
            <a:r>
              <a:rPr lang="en-US" sz="6600">
                <a:solidFill>
                  <a:srgbClr val="FFFFFF"/>
                </a:solidFill>
                <a:latin typeface="18 Khebrat Musamim Bold"/>
              </a:rPr>
              <a:t>Agenda</a:t>
            </a:r>
          </a:p>
        </p:txBody>
      </p:sp>
      <p:sp>
        <p:nvSpPr>
          <p:cNvPr id="16" name="Freeform 16"/>
          <p:cNvSpPr/>
          <p:nvPr/>
        </p:nvSpPr>
        <p:spPr>
          <a:xfrm rot="71717" flipH="1">
            <a:off x="11699210" y="38896"/>
            <a:ext cx="11147860" cy="13370747"/>
          </a:xfrm>
          <a:custGeom>
            <a:avLst/>
            <a:gdLst/>
            <a:ahLst/>
            <a:cxnLst/>
            <a:rect l="l" t="t" r="r" b="b"/>
            <a:pathLst>
              <a:path w="11147860" h="13370747">
                <a:moveTo>
                  <a:pt x="11147860" y="0"/>
                </a:moveTo>
                <a:lnTo>
                  <a:pt x="0" y="0"/>
                </a:lnTo>
                <a:lnTo>
                  <a:pt x="0" y="13370747"/>
                </a:lnTo>
                <a:lnTo>
                  <a:pt x="11147860" y="13370747"/>
                </a:lnTo>
                <a:lnTo>
                  <a:pt x="1114786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3113181" y="2641948"/>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01</a:t>
            </a:r>
          </a:p>
        </p:txBody>
      </p:sp>
      <p:sp>
        <p:nvSpPr>
          <p:cNvPr id="19" name="TextBox 19"/>
          <p:cNvSpPr txBox="1"/>
          <p:nvPr/>
        </p:nvSpPr>
        <p:spPr>
          <a:xfrm>
            <a:off x="4803971" y="2660998"/>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Introduction</a:t>
            </a:r>
          </a:p>
        </p:txBody>
      </p:sp>
      <p:sp>
        <p:nvSpPr>
          <p:cNvPr id="20" name="TextBox 20"/>
          <p:cNvSpPr txBox="1"/>
          <p:nvPr/>
        </p:nvSpPr>
        <p:spPr>
          <a:xfrm>
            <a:off x="4803971" y="4797488"/>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Problem Definition </a:t>
            </a:r>
          </a:p>
        </p:txBody>
      </p:sp>
      <p:sp>
        <p:nvSpPr>
          <p:cNvPr id="21" name="TextBox 21"/>
          <p:cNvSpPr txBox="1"/>
          <p:nvPr/>
        </p:nvSpPr>
        <p:spPr>
          <a:xfrm>
            <a:off x="4803971" y="6709080"/>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Background</a:t>
            </a:r>
          </a:p>
        </p:txBody>
      </p:sp>
      <p:sp>
        <p:nvSpPr>
          <p:cNvPr id="22" name="TextBox 22"/>
          <p:cNvSpPr txBox="1"/>
          <p:nvPr/>
        </p:nvSpPr>
        <p:spPr>
          <a:xfrm>
            <a:off x="11513339" y="6781737"/>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Methodology </a:t>
            </a:r>
          </a:p>
        </p:txBody>
      </p:sp>
      <p:sp>
        <p:nvSpPr>
          <p:cNvPr id="23" name="TextBox 23"/>
          <p:cNvSpPr txBox="1"/>
          <p:nvPr/>
        </p:nvSpPr>
        <p:spPr>
          <a:xfrm>
            <a:off x="11513339" y="8502762"/>
            <a:ext cx="3736180" cy="448311"/>
          </a:xfrm>
          <a:prstGeom prst="rect">
            <a:avLst/>
          </a:prstGeom>
        </p:spPr>
        <p:txBody>
          <a:bodyPr lIns="0" tIns="0" rIns="0" bIns="0" rtlCol="0" anchor="t">
            <a:spAutoFit/>
          </a:bodyPr>
          <a:lstStyle/>
          <a:p>
            <a:pPr algn="l">
              <a:lnSpc>
                <a:spcPts val="3639"/>
              </a:lnSpc>
              <a:spcBef>
                <a:spcPct val="0"/>
              </a:spcBef>
            </a:pPr>
            <a:r>
              <a:rPr lang="en-US" sz="2599">
                <a:solidFill>
                  <a:srgbClr val="FFFFFF"/>
                </a:solidFill>
                <a:latin typeface="Roboto Bold"/>
              </a:rPr>
              <a:t>Future Work</a:t>
            </a:r>
          </a:p>
        </p:txBody>
      </p:sp>
      <p:sp>
        <p:nvSpPr>
          <p:cNvPr id="24" name="TextBox 24"/>
          <p:cNvSpPr txBox="1"/>
          <p:nvPr/>
        </p:nvSpPr>
        <p:spPr>
          <a:xfrm>
            <a:off x="3117795" y="4721129"/>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03</a:t>
            </a:r>
          </a:p>
        </p:txBody>
      </p:sp>
      <p:sp>
        <p:nvSpPr>
          <p:cNvPr id="25" name="TextBox 25"/>
          <p:cNvSpPr txBox="1"/>
          <p:nvPr/>
        </p:nvSpPr>
        <p:spPr>
          <a:xfrm>
            <a:off x="3136591" y="6648069"/>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05</a:t>
            </a:r>
          </a:p>
        </p:txBody>
      </p:sp>
      <p:sp>
        <p:nvSpPr>
          <p:cNvPr id="26" name="TextBox 26"/>
          <p:cNvSpPr txBox="1"/>
          <p:nvPr/>
        </p:nvSpPr>
        <p:spPr>
          <a:xfrm>
            <a:off x="3067266" y="8578803"/>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07</a:t>
            </a:r>
          </a:p>
        </p:txBody>
      </p:sp>
      <p:sp>
        <p:nvSpPr>
          <p:cNvPr id="27" name="TextBox 27"/>
          <p:cNvSpPr txBox="1"/>
          <p:nvPr/>
        </p:nvSpPr>
        <p:spPr>
          <a:xfrm>
            <a:off x="9786679" y="8578803"/>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08</a:t>
            </a:r>
          </a:p>
        </p:txBody>
      </p:sp>
      <p:sp>
        <p:nvSpPr>
          <p:cNvPr id="28" name="TextBox 28"/>
          <p:cNvSpPr txBox="1"/>
          <p:nvPr/>
        </p:nvSpPr>
        <p:spPr>
          <a:xfrm>
            <a:off x="9824270" y="2629915"/>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02</a:t>
            </a:r>
          </a:p>
        </p:txBody>
      </p:sp>
      <p:sp>
        <p:nvSpPr>
          <p:cNvPr id="29" name="TextBox 29"/>
          <p:cNvSpPr txBox="1"/>
          <p:nvPr/>
        </p:nvSpPr>
        <p:spPr>
          <a:xfrm>
            <a:off x="9824270" y="4721129"/>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04</a:t>
            </a:r>
          </a:p>
        </p:txBody>
      </p:sp>
      <p:sp>
        <p:nvSpPr>
          <p:cNvPr id="30" name="TextBox 30"/>
          <p:cNvSpPr txBox="1"/>
          <p:nvPr/>
        </p:nvSpPr>
        <p:spPr>
          <a:xfrm>
            <a:off x="9805474" y="6648069"/>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61672" y="3235847"/>
            <a:ext cx="20943650" cy="7261352"/>
            <a:chOff x="0" y="0"/>
            <a:chExt cx="5516023" cy="1912455"/>
          </a:xfrm>
        </p:grpSpPr>
        <p:sp>
          <p:nvSpPr>
            <p:cNvPr id="3" name="Freeform 3"/>
            <p:cNvSpPr/>
            <p:nvPr/>
          </p:nvSpPr>
          <p:spPr>
            <a:xfrm>
              <a:off x="0" y="0"/>
              <a:ext cx="5516023" cy="1912455"/>
            </a:xfrm>
            <a:custGeom>
              <a:avLst/>
              <a:gdLst/>
              <a:ahLst/>
              <a:cxnLst/>
              <a:rect l="l" t="t" r="r" b="b"/>
              <a:pathLst>
                <a:path w="5516023" h="1912455">
                  <a:moveTo>
                    <a:pt x="0" y="0"/>
                  </a:moveTo>
                  <a:lnTo>
                    <a:pt x="5516023" y="0"/>
                  </a:lnTo>
                  <a:lnTo>
                    <a:pt x="5516023" y="1912455"/>
                  </a:lnTo>
                  <a:lnTo>
                    <a:pt x="0" y="1912455"/>
                  </a:lnTo>
                  <a:close/>
                </a:path>
              </a:pathLst>
            </a:custGeom>
            <a:solidFill>
              <a:srgbClr val="FFFFFF"/>
            </a:solidFill>
          </p:spPr>
        </p:sp>
        <p:sp>
          <p:nvSpPr>
            <p:cNvPr id="4" name="TextBox 4"/>
            <p:cNvSpPr txBox="1"/>
            <p:nvPr/>
          </p:nvSpPr>
          <p:spPr>
            <a:xfrm>
              <a:off x="0" y="-47625"/>
              <a:ext cx="5516023" cy="1960080"/>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834305" y="0"/>
            <a:ext cx="13732002" cy="10299001"/>
            <a:chOff x="0" y="0"/>
            <a:chExt cx="812800" cy="609600"/>
          </a:xfrm>
        </p:grpSpPr>
        <p:sp>
          <p:nvSpPr>
            <p:cNvPr id="7" name="Freeform 7"/>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blipFill>
              <a:blip r:embed="rId4"/>
              <a:stretch>
                <a:fillRect l="-12464"/>
              </a:stretch>
            </a:blipFill>
          </p:spPr>
        </p:sp>
      </p:grpSp>
      <p:sp>
        <p:nvSpPr>
          <p:cNvPr id="8" name="Freeform 8"/>
          <p:cNvSpPr/>
          <p:nvPr/>
        </p:nvSpPr>
        <p:spPr>
          <a:xfrm>
            <a:off x="16700119" y="612415"/>
            <a:ext cx="559181" cy="296366"/>
          </a:xfrm>
          <a:custGeom>
            <a:avLst/>
            <a:gdLst/>
            <a:ahLst/>
            <a:cxnLst/>
            <a:rect l="l" t="t" r="r" b="b"/>
            <a:pathLst>
              <a:path w="559181" h="296366">
                <a:moveTo>
                  <a:pt x="0" y="0"/>
                </a:moveTo>
                <a:lnTo>
                  <a:pt x="559181" y="0"/>
                </a:lnTo>
                <a:lnTo>
                  <a:pt x="559181"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593628" y="260535"/>
            <a:ext cx="6148437" cy="1000125"/>
          </a:xfrm>
          <a:prstGeom prst="rect">
            <a:avLst/>
          </a:prstGeom>
        </p:spPr>
        <p:txBody>
          <a:bodyPr lIns="0" tIns="0" rIns="0" bIns="0" rtlCol="0" anchor="t">
            <a:spAutoFit/>
          </a:bodyPr>
          <a:lstStyle/>
          <a:p>
            <a:pPr marL="0" lvl="0" indent="0" algn="l">
              <a:lnSpc>
                <a:spcPts val="7919"/>
              </a:lnSpc>
              <a:spcBef>
                <a:spcPct val="0"/>
              </a:spcBef>
            </a:pPr>
            <a:r>
              <a:rPr lang="en-US" sz="6599">
                <a:solidFill>
                  <a:srgbClr val="FFFFFF"/>
                </a:solidFill>
                <a:latin typeface="18 Khebrat Musamim Bold"/>
              </a:rPr>
              <a:t>Introduction</a:t>
            </a:r>
          </a:p>
        </p:txBody>
      </p:sp>
      <p:sp>
        <p:nvSpPr>
          <p:cNvPr id="10" name="TextBox 10"/>
          <p:cNvSpPr txBox="1"/>
          <p:nvPr/>
        </p:nvSpPr>
        <p:spPr>
          <a:xfrm>
            <a:off x="323491" y="3709242"/>
            <a:ext cx="10697356" cy="5251153"/>
          </a:xfrm>
          <a:prstGeom prst="rect">
            <a:avLst/>
          </a:prstGeom>
        </p:spPr>
        <p:txBody>
          <a:bodyPr lIns="0" tIns="0" rIns="0" bIns="0" rtlCol="0" anchor="t">
            <a:spAutoFit/>
          </a:bodyPr>
          <a:lstStyle/>
          <a:p>
            <a:pPr marL="0" lvl="0" indent="0" algn="just">
              <a:lnSpc>
                <a:spcPts val="5249"/>
              </a:lnSpc>
            </a:pPr>
            <a:r>
              <a:rPr lang="en-US" sz="2705">
                <a:solidFill>
                  <a:srgbClr val="28094B"/>
                </a:solidFill>
                <a:latin typeface="Kollektif"/>
              </a:rPr>
              <a:t>Face emotion recognition is a pioneering technology that uses artificial intelligence and machine learning to analyze facial expressions and understand human emotional states. Relying on deep learning algorithms and neural networks, it can identify emotions like happiness, sadness, anger, surprise, fear, and disgust. This technology has wide-ranging applications in fields such as healthcare, marketing, education, and security, enhancing human-machine interaction and offering deeper insights into human emotions.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61672" y="3235847"/>
            <a:ext cx="20943650" cy="7261352"/>
            <a:chOff x="0" y="0"/>
            <a:chExt cx="5516023" cy="1912455"/>
          </a:xfrm>
        </p:grpSpPr>
        <p:sp>
          <p:nvSpPr>
            <p:cNvPr id="3" name="Freeform 3"/>
            <p:cNvSpPr/>
            <p:nvPr/>
          </p:nvSpPr>
          <p:spPr>
            <a:xfrm>
              <a:off x="0" y="0"/>
              <a:ext cx="5516023" cy="1912455"/>
            </a:xfrm>
            <a:custGeom>
              <a:avLst/>
              <a:gdLst/>
              <a:ahLst/>
              <a:cxnLst/>
              <a:rect l="l" t="t" r="r" b="b"/>
              <a:pathLst>
                <a:path w="5516023" h="1912455">
                  <a:moveTo>
                    <a:pt x="0" y="0"/>
                  </a:moveTo>
                  <a:lnTo>
                    <a:pt x="5516023" y="0"/>
                  </a:lnTo>
                  <a:lnTo>
                    <a:pt x="5516023" y="1912455"/>
                  </a:lnTo>
                  <a:lnTo>
                    <a:pt x="0" y="1912455"/>
                  </a:lnTo>
                  <a:close/>
                </a:path>
              </a:pathLst>
            </a:custGeom>
            <a:solidFill>
              <a:srgbClr val="FFFFFF"/>
            </a:solidFill>
          </p:spPr>
        </p:sp>
        <p:sp>
          <p:nvSpPr>
            <p:cNvPr id="4" name="TextBox 4"/>
            <p:cNvSpPr txBox="1"/>
            <p:nvPr/>
          </p:nvSpPr>
          <p:spPr>
            <a:xfrm>
              <a:off x="0" y="-47625"/>
              <a:ext cx="5516023" cy="1960080"/>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834305" y="0"/>
            <a:ext cx="13732002" cy="10299001"/>
            <a:chOff x="0" y="0"/>
            <a:chExt cx="812800" cy="609600"/>
          </a:xfrm>
        </p:grpSpPr>
        <p:sp>
          <p:nvSpPr>
            <p:cNvPr id="7" name="Freeform 7"/>
            <p:cNvSpPr/>
            <p:nvPr/>
          </p:nvSpPr>
          <p:spPr>
            <a:xfrm>
              <a:off x="0" y="0"/>
              <a:ext cx="812800" cy="609600"/>
            </a:xfrm>
            <a:custGeom>
              <a:avLst/>
              <a:gdLst/>
              <a:ahLst/>
              <a:cxnLst/>
              <a:rect l="l" t="t" r="r" b="b"/>
              <a:pathLst>
                <a:path w="812800" h="609600">
                  <a:moveTo>
                    <a:pt x="609600" y="0"/>
                  </a:moveTo>
                  <a:lnTo>
                    <a:pt x="0" y="0"/>
                  </a:lnTo>
                  <a:lnTo>
                    <a:pt x="203200" y="609600"/>
                  </a:lnTo>
                  <a:lnTo>
                    <a:pt x="812800" y="609600"/>
                  </a:lnTo>
                  <a:lnTo>
                    <a:pt x="609600" y="0"/>
                  </a:lnTo>
                  <a:close/>
                </a:path>
              </a:pathLst>
            </a:custGeom>
            <a:blipFill>
              <a:blip r:embed="rId4"/>
              <a:stretch>
                <a:fillRect l="-14285"/>
              </a:stretch>
            </a:blipFill>
          </p:spPr>
        </p:sp>
      </p:grpSp>
      <p:sp>
        <p:nvSpPr>
          <p:cNvPr id="8" name="Freeform 8"/>
          <p:cNvSpPr/>
          <p:nvPr/>
        </p:nvSpPr>
        <p:spPr>
          <a:xfrm>
            <a:off x="16700119" y="612415"/>
            <a:ext cx="559181" cy="296366"/>
          </a:xfrm>
          <a:custGeom>
            <a:avLst/>
            <a:gdLst/>
            <a:ahLst/>
            <a:cxnLst/>
            <a:rect l="l" t="t" r="r" b="b"/>
            <a:pathLst>
              <a:path w="559181" h="296366">
                <a:moveTo>
                  <a:pt x="0" y="0"/>
                </a:moveTo>
                <a:lnTo>
                  <a:pt x="559181" y="0"/>
                </a:lnTo>
                <a:lnTo>
                  <a:pt x="559181"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593628" y="260535"/>
            <a:ext cx="6148437" cy="1000125"/>
          </a:xfrm>
          <a:prstGeom prst="rect">
            <a:avLst/>
          </a:prstGeom>
        </p:spPr>
        <p:txBody>
          <a:bodyPr lIns="0" tIns="0" rIns="0" bIns="0" rtlCol="0" anchor="t">
            <a:spAutoFit/>
          </a:bodyPr>
          <a:lstStyle/>
          <a:p>
            <a:pPr marL="0" lvl="0" indent="0" algn="l">
              <a:lnSpc>
                <a:spcPts val="7919"/>
              </a:lnSpc>
              <a:spcBef>
                <a:spcPct val="0"/>
              </a:spcBef>
            </a:pPr>
            <a:r>
              <a:rPr lang="en-US" sz="6599">
                <a:solidFill>
                  <a:srgbClr val="FFFFFF"/>
                </a:solidFill>
                <a:latin typeface="18 Khebrat Musamim Bold"/>
              </a:rPr>
              <a:t>Motivation</a:t>
            </a:r>
          </a:p>
        </p:txBody>
      </p:sp>
      <p:sp>
        <p:nvSpPr>
          <p:cNvPr id="10" name="TextBox 10"/>
          <p:cNvSpPr txBox="1"/>
          <p:nvPr/>
        </p:nvSpPr>
        <p:spPr>
          <a:xfrm>
            <a:off x="323491" y="3641020"/>
            <a:ext cx="10588203" cy="6657981"/>
          </a:xfrm>
          <a:prstGeom prst="rect">
            <a:avLst/>
          </a:prstGeom>
        </p:spPr>
        <p:txBody>
          <a:bodyPr lIns="0" tIns="0" rIns="0" bIns="0" rtlCol="0" anchor="t">
            <a:spAutoFit/>
          </a:bodyPr>
          <a:lstStyle/>
          <a:p>
            <a:pPr algn="just">
              <a:lnSpc>
                <a:spcPts val="5308"/>
              </a:lnSpc>
            </a:pPr>
            <a:r>
              <a:rPr lang="en-US" sz="2736" spc="27">
                <a:solidFill>
                  <a:srgbClr val="28094B"/>
                </a:solidFill>
                <a:latin typeface="Kollektif"/>
              </a:rPr>
              <a:t>Facial Emotion Recognition (FER) is useful for many domains. It makes computers and devices more friendly by sensing and reacting to human emotions. It helps psychologists and neuroscientists study and measure emotions and expressions. It also improves security systems by identifying people’s emotional states and detecting suspicious faces.</a:t>
            </a:r>
          </a:p>
          <a:p>
            <a:pPr algn="just">
              <a:lnSpc>
                <a:spcPts val="5308"/>
              </a:lnSpc>
            </a:pPr>
            <a:r>
              <a:rPr lang="en-US" sz="2736" spc="27">
                <a:solidFill>
                  <a:srgbClr val="28094B"/>
                </a:solidFill>
                <a:latin typeface="Kollektif"/>
              </a:rPr>
              <a:t>The motivation for applying Facial Expression Recognition (FER) technology spans various domains and purposes. Here are some key motivations</a:t>
            </a:r>
          </a:p>
          <a:p>
            <a:pPr algn="just">
              <a:lnSpc>
                <a:spcPts val="5308"/>
              </a:lnSpc>
            </a:pPr>
            <a:endParaRPr lang="en-US" sz="2736" spc="27">
              <a:solidFill>
                <a:srgbClr val="28094B"/>
              </a:solidFill>
              <a:latin typeface="Kollekt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177394" y="1891558"/>
            <a:ext cx="13933212" cy="7899423"/>
          </a:xfrm>
          <a:custGeom>
            <a:avLst/>
            <a:gdLst/>
            <a:ahLst/>
            <a:cxnLst/>
            <a:rect l="l" t="t" r="r" b="b"/>
            <a:pathLst>
              <a:path w="13933212" h="7899423">
                <a:moveTo>
                  <a:pt x="0" y="0"/>
                </a:moveTo>
                <a:lnTo>
                  <a:pt x="13933212" y="0"/>
                </a:lnTo>
                <a:lnTo>
                  <a:pt x="13933212" y="7899423"/>
                </a:lnTo>
                <a:lnTo>
                  <a:pt x="0" y="7899423"/>
                </a:lnTo>
                <a:lnTo>
                  <a:pt x="0" y="0"/>
                </a:lnTo>
                <a:close/>
              </a:path>
            </a:pathLst>
          </a:custGeom>
          <a:blipFill>
            <a:blip r:embed="rId6"/>
            <a:stretch>
              <a:fillRect t="-206" b="-479"/>
            </a:stretch>
          </a:blipFill>
        </p:spPr>
      </p:sp>
      <p:sp>
        <p:nvSpPr>
          <p:cNvPr id="5" name="TextBox 5"/>
          <p:cNvSpPr txBox="1"/>
          <p:nvPr/>
        </p:nvSpPr>
        <p:spPr>
          <a:xfrm>
            <a:off x="787722" y="134805"/>
            <a:ext cx="12740685" cy="1127760"/>
          </a:xfrm>
          <a:prstGeom prst="rect">
            <a:avLst/>
          </a:prstGeom>
        </p:spPr>
        <p:txBody>
          <a:bodyPr lIns="0" tIns="0" rIns="0" bIns="0" rtlCol="0" anchor="t">
            <a:spAutoFit/>
          </a:bodyPr>
          <a:lstStyle/>
          <a:p>
            <a:pPr algn="l">
              <a:lnSpc>
                <a:spcPts val="9240"/>
              </a:lnSpc>
            </a:pPr>
            <a:r>
              <a:rPr lang="en-US" sz="6600">
                <a:solidFill>
                  <a:srgbClr val="FFFFFF"/>
                </a:solidFill>
                <a:latin typeface="18 Khebrat Musamim Bold"/>
              </a:rPr>
              <a:t>Cont`d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832319" y="260535"/>
            <a:ext cx="16230600" cy="1000125"/>
          </a:xfrm>
          <a:prstGeom prst="rect">
            <a:avLst/>
          </a:prstGeom>
        </p:spPr>
        <p:txBody>
          <a:bodyPr lIns="0" tIns="0" rIns="0" bIns="0" rtlCol="0" anchor="t">
            <a:spAutoFit/>
          </a:bodyPr>
          <a:lstStyle/>
          <a:p>
            <a:pPr marL="0" lvl="0" indent="0" algn="l">
              <a:lnSpc>
                <a:spcPts val="7920"/>
              </a:lnSpc>
              <a:spcBef>
                <a:spcPct val="0"/>
              </a:spcBef>
            </a:pPr>
            <a:r>
              <a:rPr lang="en-US" sz="6600">
                <a:solidFill>
                  <a:srgbClr val="FFFFFF"/>
                </a:solidFill>
                <a:latin typeface="18 Khebrat Musamim Bold"/>
              </a:rPr>
              <a:t>Problem Definishion</a:t>
            </a:r>
          </a:p>
        </p:txBody>
      </p:sp>
      <p:sp>
        <p:nvSpPr>
          <p:cNvPr id="9" name="TextBox 9"/>
          <p:cNvSpPr txBox="1"/>
          <p:nvPr/>
        </p:nvSpPr>
        <p:spPr>
          <a:xfrm>
            <a:off x="1481587" y="3863400"/>
            <a:ext cx="15777713" cy="3768452"/>
          </a:xfrm>
          <a:prstGeom prst="rect">
            <a:avLst/>
          </a:prstGeom>
        </p:spPr>
        <p:txBody>
          <a:bodyPr lIns="0" tIns="0" rIns="0" bIns="0" rtlCol="0" anchor="t">
            <a:spAutoFit/>
          </a:bodyPr>
          <a:lstStyle/>
          <a:p>
            <a:pPr algn="l">
              <a:lnSpc>
                <a:spcPts val="4915"/>
              </a:lnSpc>
            </a:pPr>
            <a:r>
              <a:rPr lang="en-US" sz="3510" spc="203">
                <a:solidFill>
                  <a:srgbClr val="18072B"/>
                </a:solidFill>
                <a:latin typeface="Kollektif"/>
              </a:rPr>
              <a:t>Face emotion recognition is a crucial component in human-computer interaction, artificial intelligence, and various applications such as human-computer interfaces, virtual reality, and customer sentiment analysis. The ability to accurately detect and interpret facial expressions can enhance user experiences and enable more natural interactions between humans and machines.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00119" y="464231"/>
            <a:ext cx="559181" cy="296366"/>
          </a:xfrm>
          <a:custGeom>
            <a:avLst/>
            <a:gdLst/>
            <a:ahLst/>
            <a:cxnLst/>
            <a:rect l="l" t="t" r="r" b="b"/>
            <a:pathLst>
              <a:path w="559181" h="296366">
                <a:moveTo>
                  <a:pt x="0" y="0"/>
                </a:moveTo>
                <a:lnTo>
                  <a:pt x="559181" y="0"/>
                </a:lnTo>
                <a:lnTo>
                  <a:pt x="559181" y="296367"/>
                </a:lnTo>
                <a:lnTo>
                  <a:pt x="0" y="2963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24613">
            <a:off x="-3686468" y="39956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81075" y="134805"/>
            <a:ext cx="12740685" cy="1127760"/>
          </a:xfrm>
          <a:prstGeom prst="rect">
            <a:avLst/>
          </a:prstGeom>
        </p:spPr>
        <p:txBody>
          <a:bodyPr lIns="0" tIns="0" rIns="0" bIns="0" rtlCol="0" anchor="t">
            <a:spAutoFit/>
          </a:bodyPr>
          <a:lstStyle/>
          <a:p>
            <a:pPr algn="l">
              <a:lnSpc>
                <a:spcPts val="9240"/>
              </a:lnSpc>
            </a:pPr>
            <a:r>
              <a:rPr lang="en-US" sz="6600">
                <a:solidFill>
                  <a:srgbClr val="FFFFFF"/>
                </a:solidFill>
                <a:latin typeface="18 Khebrat Musamim Bold"/>
              </a:rPr>
              <a:t>Related Work</a:t>
            </a:r>
          </a:p>
        </p:txBody>
      </p:sp>
      <p:graphicFrame>
        <p:nvGraphicFramePr>
          <p:cNvPr id="6" name="Table 6"/>
          <p:cNvGraphicFramePr>
            <a:graphicFrameLocks noGrp="1"/>
          </p:cNvGraphicFramePr>
          <p:nvPr>
            <p:extLst>
              <p:ext uri="{D42A27DB-BD31-4B8C-83A1-F6EECF244321}">
                <p14:modId xmlns:p14="http://schemas.microsoft.com/office/powerpoint/2010/main" val="3013533366"/>
              </p:ext>
            </p:extLst>
          </p:nvPr>
        </p:nvGraphicFramePr>
        <p:xfrm>
          <a:off x="1981202" y="1939993"/>
          <a:ext cx="14173200" cy="7931545"/>
        </p:xfrm>
        <a:graphic>
          <a:graphicData uri="http://schemas.openxmlformats.org/drawingml/2006/table">
            <a:tbl>
              <a:tblPr/>
              <a:tblGrid>
                <a:gridCol w="2037591">
                  <a:extLst>
                    <a:ext uri="{9D8B030D-6E8A-4147-A177-3AD203B41FA5}">
                      <a16:colId xmlns:a16="http://schemas.microsoft.com/office/drawing/2014/main" val="20000"/>
                    </a:ext>
                  </a:extLst>
                </a:gridCol>
                <a:gridCol w="1733658">
                  <a:extLst>
                    <a:ext uri="{9D8B030D-6E8A-4147-A177-3AD203B41FA5}">
                      <a16:colId xmlns:a16="http://schemas.microsoft.com/office/drawing/2014/main" val="20001"/>
                    </a:ext>
                  </a:extLst>
                </a:gridCol>
                <a:gridCol w="1728464">
                  <a:extLst>
                    <a:ext uri="{9D8B030D-6E8A-4147-A177-3AD203B41FA5}">
                      <a16:colId xmlns:a16="http://schemas.microsoft.com/office/drawing/2014/main" val="20002"/>
                    </a:ext>
                  </a:extLst>
                </a:gridCol>
                <a:gridCol w="1738855">
                  <a:extLst>
                    <a:ext uri="{9D8B030D-6E8A-4147-A177-3AD203B41FA5}">
                      <a16:colId xmlns:a16="http://schemas.microsoft.com/office/drawing/2014/main" val="20003"/>
                    </a:ext>
                  </a:extLst>
                </a:gridCol>
                <a:gridCol w="1733658">
                  <a:extLst>
                    <a:ext uri="{9D8B030D-6E8A-4147-A177-3AD203B41FA5}">
                      <a16:colId xmlns:a16="http://schemas.microsoft.com/office/drawing/2014/main" val="20004"/>
                    </a:ext>
                  </a:extLst>
                </a:gridCol>
                <a:gridCol w="1733658">
                  <a:extLst>
                    <a:ext uri="{9D8B030D-6E8A-4147-A177-3AD203B41FA5}">
                      <a16:colId xmlns:a16="http://schemas.microsoft.com/office/drawing/2014/main" val="20005"/>
                    </a:ext>
                  </a:extLst>
                </a:gridCol>
                <a:gridCol w="1733658">
                  <a:extLst>
                    <a:ext uri="{9D8B030D-6E8A-4147-A177-3AD203B41FA5}">
                      <a16:colId xmlns:a16="http://schemas.microsoft.com/office/drawing/2014/main" val="20006"/>
                    </a:ext>
                  </a:extLst>
                </a:gridCol>
                <a:gridCol w="1733658">
                  <a:extLst>
                    <a:ext uri="{9D8B030D-6E8A-4147-A177-3AD203B41FA5}">
                      <a16:colId xmlns:a16="http://schemas.microsoft.com/office/drawing/2014/main" val="20007"/>
                    </a:ext>
                  </a:extLst>
                </a:gridCol>
              </a:tblGrid>
              <a:tr h="409788">
                <a:tc>
                  <a:txBody>
                    <a:bodyPr/>
                    <a:lstStyle/>
                    <a:p>
                      <a:pPr algn="ctr">
                        <a:lnSpc>
                          <a:spcPts val="1314"/>
                        </a:lnSpc>
                        <a:defRPr/>
                      </a:pPr>
                      <a:r>
                        <a:rPr lang="en-US" sz="939" spc="46">
                          <a:solidFill>
                            <a:srgbClr val="FFFFFF"/>
                          </a:solidFill>
                          <a:latin typeface="Public Sans Bold"/>
                        </a:rPr>
                        <a:t>PAPER NAME</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r>
                        <a:rPr lang="en-US" sz="939" spc="46">
                          <a:solidFill>
                            <a:srgbClr val="FFFFFF"/>
                          </a:solidFill>
                          <a:latin typeface="Public Sans Bold"/>
                        </a:rPr>
                        <a:t>NAME</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r>
                        <a:rPr lang="en-US" sz="939" spc="46">
                          <a:solidFill>
                            <a:srgbClr val="FFFFFF"/>
                          </a:solidFill>
                          <a:latin typeface="Public Sans Bold"/>
                        </a:rPr>
                        <a:t>YEAR</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r>
                        <a:rPr lang="en-US" sz="939" spc="46">
                          <a:solidFill>
                            <a:srgbClr val="FFFFFF"/>
                          </a:solidFill>
                          <a:latin typeface="Public Sans Bold"/>
                        </a:rPr>
                        <a:t>ALGORITHM </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r>
                        <a:rPr lang="en-US" sz="939" spc="46">
                          <a:solidFill>
                            <a:srgbClr val="FFFFFF"/>
                          </a:solidFill>
                          <a:latin typeface="Public Sans Bold"/>
                        </a:rPr>
                        <a:t>ACCURECY</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314"/>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094"/>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tc>
                  <a:txBody>
                    <a:bodyPr/>
                    <a:lstStyle/>
                    <a:p>
                      <a:pPr algn="ctr">
                        <a:lnSpc>
                          <a:spcPts val="1094"/>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73A7FF"/>
                    </a:solidFill>
                  </a:tcPr>
                </a:tc>
                <a:extLst>
                  <a:ext uri="{0D108BD9-81ED-4DB2-BD59-A6C34878D82A}">
                    <a16:rowId xmlns:a16="http://schemas.microsoft.com/office/drawing/2014/main" val="10000"/>
                  </a:ext>
                </a:extLst>
              </a:tr>
              <a:tr h="1447220">
                <a:tc>
                  <a:txBody>
                    <a:bodyPr/>
                    <a:lstStyle/>
                    <a:p>
                      <a:pPr algn="ctr">
                        <a:lnSpc>
                          <a:spcPts val="1679"/>
                        </a:lnSpc>
                        <a:defRPr/>
                      </a:pPr>
                      <a:r>
                        <a:rPr lang="en-US" sz="1199" spc="35">
                          <a:solidFill>
                            <a:srgbClr val="000000"/>
                          </a:solidFill>
                          <a:latin typeface="Public Sans Bold"/>
                        </a:rPr>
                        <a:t>DeXpression: Deep Convolutional Neural</a:t>
                      </a:r>
                      <a:endParaRPr lang="en-US" sz="1100"/>
                    </a:p>
                    <a:p>
                      <a:pPr algn="ctr">
                        <a:lnSpc>
                          <a:spcPts val="1679"/>
                        </a:lnSpc>
                      </a:pPr>
                      <a:r>
                        <a:rPr lang="en-US" sz="1199" spc="35">
                          <a:solidFill>
                            <a:srgbClr val="000000"/>
                          </a:solidFill>
                          <a:latin typeface="Public Sans Bold"/>
                        </a:rPr>
                        <a:t>Network for Expression Recognition</a:t>
                      </a:r>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extLst>
                  <a:ext uri="{0D108BD9-81ED-4DB2-BD59-A6C34878D82A}">
                    <a16:rowId xmlns:a16="http://schemas.microsoft.com/office/drawing/2014/main" val="10001"/>
                  </a:ext>
                </a:extLst>
              </a:tr>
              <a:tr h="1447220">
                <a:tc>
                  <a:txBody>
                    <a:bodyPr/>
                    <a:lstStyle/>
                    <a:p>
                      <a:pPr algn="ctr">
                        <a:lnSpc>
                          <a:spcPts val="1679"/>
                        </a:lnSpc>
                        <a:defRPr/>
                      </a:pPr>
                      <a:r>
                        <a:rPr lang="en-US" sz="1199" spc="35">
                          <a:solidFill>
                            <a:srgbClr val="000000"/>
                          </a:solidFill>
                          <a:latin typeface="Public Sans Bold"/>
                        </a:rPr>
                        <a:t>DeXpression: Deep Convolutional Neural</a:t>
                      </a:r>
                      <a:endParaRPr lang="en-US" sz="1100"/>
                    </a:p>
                    <a:p>
                      <a:pPr algn="ctr">
                        <a:lnSpc>
                          <a:spcPts val="1679"/>
                        </a:lnSpc>
                      </a:pPr>
                      <a:r>
                        <a:rPr lang="en-US" sz="1199" spc="35">
                          <a:solidFill>
                            <a:srgbClr val="000000"/>
                          </a:solidFill>
                          <a:latin typeface="Public Sans Bold"/>
                        </a:rPr>
                        <a:t>Network for Expression Recognition</a:t>
                      </a:r>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2"/>
                  </a:ext>
                </a:extLst>
              </a:tr>
              <a:tr h="1624788">
                <a:tc>
                  <a:txBody>
                    <a:bodyPr/>
                    <a:lstStyle/>
                    <a:p>
                      <a:pPr algn="ctr">
                        <a:lnSpc>
                          <a:spcPts val="1679"/>
                        </a:lnSpc>
                        <a:defRPr/>
                      </a:pPr>
                      <a:r>
                        <a:rPr lang="en-US" sz="1199" spc="35">
                          <a:solidFill>
                            <a:srgbClr val="000000"/>
                          </a:solidFill>
                          <a:latin typeface="Public Sans Bold"/>
                        </a:rPr>
                        <a:t>Static Facial Expression Analysis in Tough Conditions: Data, Evaluation Protocol and Benchmark</a:t>
                      </a: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dirty="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extLst>
                  <a:ext uri="{0D108BD9-81ED-4DB2-BD59-A6C34878D82A}">
                    <a16:rowId xmlns:a16="http://schemas.microsoft.com/office/drawing/2014/main" val="10003"/>
                  </a:ext>
                </a:extLst>
              </a:tr>
              <a:tr h="1624788">
                <a:tc>
                  <a:txBody>
                    <a:bodyPr/>
                    <a:lstStyle/>
                    <a:p>
                      <a:pPr algn="ctr">
                        <a:lnSpc>
                          <a:spcPts val="1679"/>
                        </a:lnSpc>
                        <a:defRPr/>
                      </a:pPr>
                      <a:r>
                        <a:rPr lang="en-US" sz="1199" spc="35">
                          <a:solidFill>
                            <a:srgbClr val="000000"/>
                          </a:solidFill>
                          <a:latin typeface="Public Sans Bold"/>
                        </a:rPr>
                        <a:t>Improving Facial Emotion Recognition Systems Using Gradient and Laplacian Images</a:t>
                      </a:r>
                      <a:endParaRPr lang="en-US" sz="1100"/>
                    </a:p>
                    <a:p>
                      <a:pPr algn="ctr">
                        <a:lnSpc>
                          <a:spcPts val="1679"/>
                        </a:lnSpc>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gradFill rotWithShape="1">
                      <a:gsLst>
                        <a:gs pos="0">
                          <a:srgbClr val="ECF3FF">
                            <a:alpha val="100000"/>
                          </a:srgbClr>
                        </a:gs>
                        <a:gs pos="100000">
                          <a:srgbClr val="FFFFFF">
                            <a:alpha val="100000"/>
                          </a:srgbClr>
                        </a:gs>
                      </a:gsLst>
                      <a:lin ang="5400000"/>
                    </a:gradFill>
                  </a:tcPr>
                </a:tc>
                <a:extLst>
                  <a:ext uri="{0D108BD9-81ED-4DB2-BD59-A6C34878D82A}">
                    <a16:rowId xmlns:a16="http://schemas.microsoft.com/office/drawing/2014/main" val="10004"/>
                  </a:ext>
                </a:extLst>
              </a:tr>
              <a:tr h="1374103">
                <a:tc>
                  <a:txBody>
                    <a:bodyPr/>
                    <a:lstStyle/>
                    <a:p>
                      <a:pPr algn="ctr">
                        <a:lnSpc>
                          <a:spcPts val="1562"/>
                        </a:lnSpc>
                        <a:defRPr/>
                      </a:pPr>
                      <a:r>
                        <a:rPr lang="en-US" sz="1116" spc="33">
                          <a:solidFill>
                            <a:srgbClr val="000000"/>
                          </a:solidFill>
                          <a:latin typeface="Public Sans Bold"/>
                        </a:rPr>
                        <a:t>Real-time Convolutional Neural Networks for</a:t>
                      </a:r>
                      <a:endParaRPr lang="en-US" sz="1100"/>
                    </a:p>
                    <a:p>
                      <a:pPr algn="ctr">
                        <a:lnSpc>
                          <a:spcPts val="1562"/>
                        </a:lnSpc>
                      </a:pPr>
                      <a:r>
                        <a:rPr lang="en-US" sz="1116" spc="33">
                          <a:solidFill>
                            <a:srgbClr val="000000"/>
                          </a:solidFill>
                          <a:latin typeface="Public Sans Bold"/>
                        </a:rPr>
                        <a:t>Emotion and Gender Classification</a:t>
                      </a:r>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dirty="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dirty="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tc>
                  <a:txBody>
                    <a:bodyPr/>
                    <a:lstStyle/>
                    <a:p>
                      <a:pPr algn="ctr">
                        <a:lnSpc>
                          <a:spcPts val="981"/>
                        </a:lnSpc>
                        <a:defRPr/>
                      </a:pPr>
                      <a:endParaRPr lang="en-US" sz="1100" dirty="0"/>
                    </a:p>
                  </a:txBody>
                  <a:tcPr marL="124163" marR="124163" marT="124163" marB="124163" anchor="ctr">
                    <a:lnL w="4836" cap="flat" cmpd="sng" algn="ctr">
                      <a:solidFill>
                        <a:srgbClr val="73A7FF"/>
                      </a:solidFill>
                      <a:prstDash val="solid"/>
                      <a:round/>
                      <a:headEnd type="none" w="med" len="med"/>
                      <a:tailEnd type="none" w="med" len="med"/>
                    </a:lnL>
                    <a:lnR w="4836" cap="flat" cmpd="sng" algn="ctr">
                      <a:solidFill>
                        <a:srgbClr val="73A7FF"/>
                      </a:solidFill>
                      <a:prstDash val="solid"/>
                      <a:round/>
                      <a:headEnd type="none" w="med" len="med"/>
                      <a:tailEnd type="none" w="med" len="med"/>
                    </a:lnR>
                    <a:lnT w="4836" cap="flat" cmpd="sng" algn="ctr">
                      <a:solidFill>
                        <a:srgbClr val="73A7FF"/>
                      </a:solidFill>
                      <a:prstDash val="solid"/>
                      <a:round/>
                      <a:headEnd type="none" w="med" len="med"/>
                      <a:tailEnd type="none" w="med" len="med"/>
                    </a:lnT>
                    <a:lnB w="4836" cap="flat" cmpd="sng" algn="ctr">
                      <a:solidFill>
                        <a:srgbClr val="73A7FF"/>
                      </a:solidFill>
                      <a:prstDash val="solid"/>
                      <a:round/>
                      <a:headEnd type="none" w="med" len="med"/>
                      <a:tailEnd type="none" w="med" len="med"/>
                    </a:lnB>
                    <a:solidFill>
                      <a:srgbClr val="DBE9FF"/>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4350666"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CKP</a:t>
            </a:r>
          </a:p>
        </p:txBody>
      </p:sp>
      <p:sp>
        <p:nvSpPr>
          <p:cNvPr id="8" name="TextBox 8"/>
          <p:cNvSpPr txBox="1"/>
          <p:nvPr/>
        </p:nvSpPr>
        <p:spPr>
          <a:xfrm>
            <a:off x="6047007"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2016</a:t>
            </a:r>
          </a:p>
        </p:txBody>
      </p:sp>
      <p:sp>
        <p:nvSpPr>
          <p:cNvPr id="9" name="TextBox 9"/>
          <p:cNvSpPr txBox="1"/>
          <p:nvPr/>
        </p:nvSpPr>
        <p:spPr>
          <a:xfrm>
            <a:off x="7738233"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CNN</a:t>
            </a:r>
          </a:p>
        </p:txBody>
      </p:sp>
      <p:sp>
        <p:nvSpPr>
          <p:cNvPr id="10" name="TextBox 10"/>
          <p:cNvSpPr txBox="1"/>
          <p:nvPr/>
        </p:nvSpPr>
        <p:spPr>
          <a:xfrm>
            <a:off x="9540595"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99.6%</a:t>
            </a:r>
          </a:p>
        </p:txBody>
      </p:sp>
      <p:sp>
        <p:nvSpPr>
          <p:cNvPr id="11" name="TextBox 11"/>
          <p:cNvSpPr txBox="1"/>
          <p:nvPr/>
        </p:nvSpPr>
        <p:spPr>
          <a:xfrm>
            <a:off x="11208347"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a:t>
            </a:r>
          </a:p>
        </p:txBody>
      </p:sp>
      <p:sp>
        <p:nvSpPr>
          <p:cNvPr id="12" name="TextBox 12"/>
          <p:cNvSpPr txBox="1"/>
          <p:nvPr/>
        </p:nvSpPr>
        <p:spPr>
          <a:xfrm>
            <a:off x="11324436"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a:t>
            </a:r>
          </a:p>
        </p:txBody>
      </p:sp>
      <p:sp>
        <p:nvSpPr>
          <p:cNvPr id="13" name="TextBox 13"/>
          <p:cNvSpPr txBox="1"/>
          <p:nvPr/>
        </p:nvSpPr>
        <p:spPr>
          <a:xfrm>
            <a:off x="11324436"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a:t>
            </a:r>
          </a:p>
        </p:txBody>
      </p:sp>
      <p:sp>
        <p:nvSpPr>
          <p:cNvPr id="14" name="TextBox 14"/>
          <p:cNvSpPr txBox="1"/>
          <p:nvPr/>
        </p:nvSpPr>
        <p:spPr>
          <a:xfrm>
            <a:off x="11348938"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a:t>
            </a:r>
          </a:p>
        </p:txBody>
      </p:sp>
      <p:sp>
        <p:nvSpPr>
          <p:cNvPr id="15" name="TextBox 15"/>
          <p:cNvSpPr txBox="1"/>
          <p:nvPr/>
        </p:nvSpPr>
        <p:spPr>
          <a:xfrm>
            <a:off x="13005119"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1760</a:t>
            </a:r>
          </a:p>
        </p:txBody>
      </p:sp>
      <p:sp>
        <p:nvSpPr>
          <p:cNvPr id="16" name="TextBox 16"/>
          <p:cNvSpPr txBox="1"/>
          <p:nvPr/>
        </p:nvSpPr>
        <p:spPr>
          <a:xfrm>
            <a:off x="13005119"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4900</a:t>
            </a:r>
          </a:p>
        </p:txBody>
      </p:sp>
      <p:sp>
        <p:nvSpPr>
          <p:cNvPr id="17" name="TextBox 17"/>
          <p:cNvSpPr txBox="1"/>
          <p:nvPr/>
        </p:nvSpPr>
        <p:spPr>
          <a:xfrm>
            <a:off x="13029621"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7178</a:t>
            </a:r>
          </a:p>
        </p:txBody>
      </p:sp>
      <p:sp>
        <p:nvSpPr>
          <p:cNvPr id="18" name="TextBox 18"/>
          <p:cNvSpPr txBox="1"/>
          <p:nvPr/>
        </p:nvSpPr>
        <p:spPr>
          <a:xfrm>
            <a:off x="11190921"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6</a:t>
            </a:r>
          </a:p>
        </p:txBody>
      </p:sp>
      <p:sp>
        <p:nvSpPr>
          <p:cNvPr id="19" name="TextBox 19"/>
          <p:cNvSpPr txBox="1"/>
          <p:nvPr/>
        </p:nvSpPr>
        <p:spPr>
          <a:xfrm>
            <a:off x="12963190"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494</a:t>
            </a:r>
          </a:p>
        </p:txBody>
      </p:sp>
      <p:sp>
        <p:nvSpPr>
          <p:cNvPr id="20" name="TextBox 20"/>
          <p:cNvSpPr txBox="1"/>
          <p:nvPr/>
        </p:nvSpPr>
        <p:spPr>
          <a:xfrm>
            <a:off x="12980617"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999</a:t>
            </a:r>
          </a:p>
        </p:txBody>
      </p:sp>
      <p:sp>
        <p:nvSpPr>
          <p:cNvPr id="21" name="TextBox 21"/>
          <p:cNvSpPr txBox="1"/>
          <p:nvPr/>
        </p:nvSpPr>
        <p:spPr>
          <a:xfrm>
            <a:off x="14664093" y="3053705"/>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5.44MB</a:t>
            </a:r>
          </a:p>
        </p:txBody>
      </p:sp>
      <p:sp>
        <p:nvSpPr>
          <p:cNvPr id="22" name="TextBox 22"/>
          <p:cNvSpPr txBox="1"/>
          <p:nvPr/>
        </p:nvSpPr>
        <p:spPr>
          <a:xfrm>
            <a:off x="14646666"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93.2MB</a:t>
            </a:r>
          </a:p>
        </p:txBody>
      </p:sp>
      <p:sp>
        <p:nvSpPr>
          <p:cNvPr id="23" name="TextBox 23"/>
          <p:cNvSpPr txBox="1"/>
          <p:nvPr/>
        </p:nvSpPr>
        <p:spPr>
          <a:xfrm>
            <a:off x="14706022"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48.9MB</a:t>
            </a:r>
          </a:p>
        </p:txBody>
      </p:sp>
      <p:sp>
        <p:nvSpPr>
          <p:cNvPr id="24" name="TextBox 24"/>
          <p:cNvSpPr txBox="1"/>
          <p:nvPr/>
        </p:nvSpPr>
        <p:spPr>
          <a:xfrm>
            <a:off x="14706022"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486MB</a:t>
            </a:r>
          </a:p>
        </p:txBody>
      </p:sp>
      <p:sp>
        <p:nvSpPr>
          <p:cNvPr id="25" name="TextBox 25"/>
          <p:cNvSpPr txBox="1"/>
          <p:nvPr/>
        </p:nvSpPr>
        <p:spPr>
          <a:xfrm>
            <a:off x="14730524"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53.8MB</a:t>
            </a:r>
          </a:p>
        </p:txBody>
      </p:sp>
      <p:sp>
        <p:nvSpPr>
          <p:cNvPr id="26" name="TextBox 26"/>
          <p:cNvSpPr txBox="1"/>
          <p:nvPr/>
        </p:nvSpPr>
        <p:spPr>
          <a:xfrm>
            <a:off x="9523168"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98.63%</a:t>
            </a:r>
          </a:p>
        </p:txBody>
      </p:sp>
      <p:sp>
        <p:nvSpPr>
          <p:cNvPr id="27" name="TextBox 27"/>
          <p:cNvSpPr txBox="1"/>
          <p:nvPr/>
        </p:nvSpPr>
        <p:spPr>
          <a:xfrm>
            <a:off x="9565097"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 43.71%</a:t>
            </a:r>
          </a:p>
        </p:txBody>
      </p:sp>
      <p:sp>
        <p:nvSpPr>
          <p:cNvPr id="28" name="TextBox 28"/>
          <p:cNvSpPr txBox="1"/>
          <p:nvPr/>
        </p:nvSpPr>
        <p:spPr>
          <a:xfrm>
            <a:off x="9565097"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85.51%</a:t>
            </a:r>
          </a:p>
        </p:txBody>
      </p:sp>
      <p:sp>
        <p:nvSpPr>
          <p:cNvPr id="29" name="TextBox 29"/>
          <p:cNvSpPr txBox="1"/>
          <p:nvPr/>
        </p:nvSpPr>
        <p:spPr>
          <a:xfrm>
            <a:off x="9589599"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66%</a:t>
            </a:r>
          </a:p>
        </p:txBody>
      </p:sp>
      <p:sp>
        <p:nvSpPr>
          <p:cNvPr id="30" name="TextBox 30"/>
          <p:cNvSpPr txBox="1"/>
          <p:nvPr/>
        </p:nvSpPr>
        <p:spPr>
          <a:xfrm>
            <a:off x="7720806"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CNN</a:t>
            </a:r>
          </a:p>
        </p:txBody>
      </p:sp>
      <p:sp>
        <p:nvSpPr>
          <p:cNvPr id="31" name="TextBox 31"/>
          <p:cNvSpPr txBox="1"/>
          <p:nvPr/>
        </p:nvSpPr>
        <p:spPr>
          <a:xfrm>
            <a:off x="7762735"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SVM</a:t>
            </a:r>
          </a:p>
        </p:txBody>
      </p:sp>
      <p:sp>
        <p:nvSpPr>
          <p:cNvPr id="32" name="TextBox 32"/>
          <p:cNvSpPr txBox="1"/>
          <p:nvPr/>
        </p:nvSpPr>
        <p:spPr>
          <a:xfrm>
            <a:off x="7762735"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KNN</a:t>
            </a:r>
          </a:p>
        </p:txBody>
      </p:sp>
      <p:sp>
        <p:nvSpPr>
          <p:cNvPr id="33" name="TextBox 33"/>
          <p:cNvSpPr txBox="1"/>
          <p:nvPr/>
        </p:nvSpPr>
        <p:spPr>
          <a:xfrm>
            <a:off x="7787237"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CNN</a:t>
            </a:r>
          </a:p>
        </p:txBody>
      </p:sp>
      <p:sp>
        <p:nvSpPr>
          <p:cNvPr id="34" name="TextBox 34"/>
          <p:cNvSpPr txBox="1"/>
          <p:nvPr/>
        </p:nvSpPr>
        <p:spPr>
          <a:xfrm>
            <a:off x="6029580"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2016</a:t>
            </a:r>
          </a:p>
        </p:txBody>
      </p:sp>
      <p:sp>
        <p:nvSpPr>
          <p:cNvPr id="35" name="TextBox 35"/>
          <p:cNvSpPr txBox="1"/>
          <p:nvPr/>
        </p:nvSpPr>
        <p:spPr>
          <a:xfrm>
            <a:off x="6071509"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2015</a:t>
            </a:r>
          </a:p>
        </p:txBody>
      </p:sp>
      <p:sp>
        <p:nvSpPr>
          <p:cNvPr id="36" name="TextBox 36"/>
          <p:cNvSpPr txBox="1"/>
          <p:nvPr/>
        </p:nvSpPr>
        <p:spPr>
          <a:xfrm>
            <a:off x="6071509"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2017</a:t>
            </a:r>
          </a:p>
        </p:txBody>
      </p:sp>
      <p:sp>
        <p:nvSpPr>
          <p:cNvPr id="37" name="TextBox 37"/>
          <p:cNvSpPr txBox="1"/>
          <p:nvPr/>
        </p:nvSpPr>
        <p:spPr>
          <a:xfrm>
            <a:off x="6096011"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2017</a:t>
            </a:r>
          </a:p>
        </p:txBody>
      </p:sp>
      <p:sp>
        <p:nvSpPr>
          <p:cNvPr id="38" name="TextBox 38"/>
          <p:cNvSpPr txBox="1"/>
          <p:nvPr/>
        </p:nvSpPr>
        <p:spPr>
          <a:xfrm>
            <a:off x="4333240" y="452945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MMI</a:t>
            </a:r>
          </a:p>
        </p:txBody>
      </p:sp>
      <p:sp>
        <p:nvSpPr>
          <p:cNvPr id="39" name="TextBox 39"/>
          <p:cNvSpPr txBox="1"/>
          <p:nvPr/>
        </p:nvSpPr>
        <p:spPr>
          <a:xfrm>
            <a:off x="4375168" y="6005364"/>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SFEW2.0</a:t>
            </a:r>
          </a:p>
        </p:txBody>
      </p:sp>
      <p:sp>
        <p:nvSpPr>
          <p:cNvPr id="40" name="TextBox 40"/>
          <p:cNvSpPr txBox="1"/>
          <p:nvPr/>
        </p:nvSpPr>
        <p:spPr>
          <a:xfrm>
            <a:off x="4375168" y="7565977"/>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KDEF</a:t>
            </a:r>
          </a:p>
        </p:txBody>
      </p:sp>
      <p:sp>
        <p:nvSpPr>
          <p:cNvPr id="41" name="TextBox 41"/>
          <p:cNvSpPr txBox="1"/>
          <p:nvPr/>
        </p:nvSpPr>
        <p:spPr>
          <a:xfrm>
            <a:off x="4399670" y="9126591"/>
            <a:ext cx="1148814" cy="223395"/>
          </a:xfrm>
          <a:prstGeom prst="rect">
            <a:avLst/>
          </a:prstGeom>
        </p:spPr>
        <p:txBody>
          <a:bodyPr lIns="0" tIns="0" rIns="0" bIns="0" rtlCol="0" anchor="t">
            <a:spAutoFit/>
          </a:bodyPr>
          <a:lstStyle/>
          <a:p>
            <a:pPr algn="ctr">
              <a:lnSpc>
                <a:spcPts val="1671"/>
              </a:lnSpc>
            </a:pPr>
            <a:r>
              <a:rPr lang="en-US" sz="1671">
                <a:solidFill>
                  <a:srgbClr val="000000"/>
                </a:solidFill>
                <a:latin typeface="Canva Sans Bold"/>
              </a:rPr>
              <a:t>FER-2013</a:t>
            </a:r>
          </a:p>
        </p:txBody>
      </p:sp>
      <p:sp>
        <p:nvSpPr>
          <p:cNvPr id="42" name="TextBox 42"/>
          <p:cNvSpPr txBox="1"/>
          <p:nvPr/>
        </p:nvSpPr>
        <p:spPr>
          <a:xfrm>
            <a:off x="11289582" y="2107661"/>
            <a:ext cx="1183667" cy="126238"/>
          </a:xfrm>
          <a:prstGeom prst="rect">
            <a:avLst/>
          </a:prstGeom>
        </p:spPr>
        <p:txBody>
          <a:bodyPr lIns="0" tIns="0" rIns="0" bIns="0" rtlCol="0" anchor="t">
            <a:spAutoFit/>
          </a:bodyPr>
          <a:lstStyle/>
          <a:p>
            <a:pPr algn="ctr">
              <a:lnSpc>
                <a:spcPts val="1094"/>
              </a:lnSpc>
            </a:pPr>
            <a:r>
              <a:rPr lang="en-US" sz="782">
                <a:solidFill>
                  <a:srgbClr val="FFFFFF"/>
                </a:solidFill>
                <a:latin typeface="Canva Sans Bold"/>
              </a:rPr>
              <a:t>NUMBER OF CLASS</a:t>
            </a:r>
          </a:p>
        </p:txBody>
      </p:sp>
      <p:sp>
        <p:nvSpPr>
          <p:cNvPr id="43" name="TextBox 43"/>
          <p:cNvSpPr txBox="1"/>
          <p:nvPr/>
        </p:nvSpPr>
        <p:spPr>
          <a:xfrm>
            <a:off x="13017370" y="2102733"/>
            <a:ext cx="1173316" cy="131166"/>
          </a:xfrm>
          <a:prstGeom prst="rect">
            <a:avLst/>
          </a:prstGeom>
        </p:spPr>
        <p:txBody>
          <a:bodyPr lIns="0" tIns="0" rIns="0" bIns="0" rtlCol="0" anchor="t">
            <a:spAutoFit/>
          </a:bodyPr>
          <a:lstStyle/>
          <a:p>
            <a:pPr algn="ctr">
              <a:lnSpc>
                <a:spcPts val="1183"/>
              </a:lnSpc>
            </a:pPr>
            <a:r>
              <a:rPr lang="en-US" sz="845">
                <a:solidFill>
                  <a:srgbClr val="FFFFFF"/>
                </a:solidFill>
                <a:latin typeface="Canva Sans Bold"/>
              </a:rPr>
              <a:t>NUMBER Of Picture</a:t>
            </a:r>
          </a:p>
        </p:txBody>
      </p:sp>
      <p:sp>
        <p:nvSpPr>
          <p:cNvPr id="44" name="TextBox 44"/>
          <p:cNvSpPr txBox="1"/>
          <p:nvPr/>
        </p:nvSpPr>
        <p:spPr>
          <a:xfrm>
            <a:off x="14688595" y="2098136"/>
            <a:ext cx="1183667" cy="154238"/>
          </a:xfrm>
          <a:prstGeom prst="rect">
            <a:avLst/>
          </a:prstGeom>
        </p:spPr>
        <p:txBody>
          <a:bodyPr lIns="0" tIns="0" rIns="0" bIns="0" rtlCol="0" anchor="t">
            <a:spAutoFit/>
          </a:bodyPr>
          <a:lstStyle/>
          <a:p>
            <a:pPr algn="ctr">
              <a:lnSpc>
                <a:spcPts val="1314"/>
              </a:lnSpc>
            </a:pPr>
            <a:r>
              <a:rPr lang="en-US" sz="939">
                <a:solidFill>
                  <a:srgbClr val="FFFFFF"/>
                </a:solidFill>
                <a:latin typeface="Canva Sans Bold"/>
              </a:rPr>
              <a:t>SIZE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r="-24139"/>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006509" y="3137438"/>
            <a:ext cx="16639587" cy="5766715"/>
            <a:chOff x="0" y="0"/>
            <a:chExt cx="4835040" cy="1675660"/>
          </a:xfrm>
        </p:grpSpPr>
        <p:sp>
          <p:nvSpPr>
            <p:cNvPr id="6" name="Freeform 6"/>
            <p:cNvSpPr/>
            <p:nvPr/>
          </p:nvSpPr>
          <p:spPr>
            <a:xfrm>
              <a:off x="0" y="0"/>
              <a:ext cx="4835040" cy="1675661"/>
            </a:xfrm>
            <a:custGeom>
              <a:avLst/>
              <a:gdLst/>
              <a:ahLst/>
              <a:cxnLst/>
              <a:rect l="l" t="t" r="r" b="b"/>
              <a:pathLst>
                <a:path w="4835040" h="1675661">
                  <a:moveTo>
                    <a:pt x="23729" y="0"/>
                  </a:moveTo>
                  <a:lnTo>
                    <a:pt x="4811311" y="0"/>
                  </a:lnTo>
                  <a:cubicBezTo>
                    <a:pt x="4817604" y="0"/>
                    <a:pt x="4823640" y="2500"/>
                    <a:pt x="4828090" y="6950"/>
                  </a:cubicBezTo>
                  <a:cubicBezTo>
                    <a:pt x="4832540" y="11400"/>
                    <a:pt x="4835040" y="17436"/>
                    <a:pt x="4835040" y="23729"/>
                  </a:cubicBezTo>
                  <a:lnTo>
                    <a:pt x="4835040" y="1651932"/>
                  </a:lnTo>
                  <a:cubicBezTo>
                    <a:pt x="4835040" y="1658225"/>
                    <a:pt x="4832540" y="1664260"/>
                    <a:pt x="4828090" y="1668711"/>
                  </a:cubicBezTo>
                  <a:cubicBezTo>
                    <a:pt x="4823640" y="1673160"/>
                    <a:pt x="4817604" y="1675661"/>
                    <a:pt x="4811311" y="1675661"/>
                  </a:cubicBezTo>
                  <a:lnTo>
                    <a:pt x="23729" y="1675661"/>
                  </a:lnTo>
                  <a:cubicBezTo>
                    <a:pt x="17436" y="1675661"/>
                    <a:pt x="11400" y="1673160"/>
                    <a:pt x="6950" y="1668711"/>
                  </a:cubicBezTo>
                  <a:cubicBezTo>
                    <a:pt x="2500" y="1664260"/>
                    <a:pt x="0" y="1658225"/>
                    <a:pt x="0" y="1651932"/>
                  </a:cubicBezTo>
                  <a:lnTo>
                    <a:pt x="0" y="23729"/>
                  </a:lnTo>
                  <a:cubicBezTo>
                    <a:pt x="0" y="17436"/>
                    <a:pt x="2500" y="11400"/>
                    <a:pt x="6950" y="6950"/>
                  </a:cubicBezTo>
                  <a:cubicBezTo>
                    <a:pt x="11400" y="2500"/>
                    <a:pt x="17436" y="0"/>
                    <a:pt x="23729" y="0"/>
                  </a:cubicBezTo>
                  <a:close/>
                </a:path>
              </a:pathLst>
            </a:custGeom>
            <a:solidFill>
              <a:srgbClr val="FFFFFF"/>
            </a:solidFill>
          </p:spPr>
        </p:sp>
        <p:sp>
          <p:nvSpPr>
            <p:cNvPr id="7" name="TextBox 7"/>
            <p:cNvSpPr txBox="1"/>
            <p:nvPr/>
          </p:nvSpPr>
          <p:spPr>
            <a:xfrm>
              <a:off x="0" y="-57150"/>
              <a:ext cx="4835040" cy="1732810"/>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a:off x="1342285" y="3232688"/>
            <a:ext cx="2945178" cy="854102"/>
            <a:chOff x="0" y="0"/>
            <a:chExt cx="3926904" cy="1138802"/>
          </a:xfrm>
        </p:grpSpPr>
        <p:sp>
          <p:nvSpPr>
            <p:cNvPr id="9" name="Freeform 9"/>
            <p:cNvSpPr/>
            <p:nvPr/>
          </p:nvSpPr>
          <p:spPr>
            <a:xfrm>
              <a:off x="0" y="0"/>
              <a:ext cx="3926904" cy="1138802"/>
            </a:xfrm>
            <a:custGeom>
              <a:avLst/>
              <a:gdLst/>
              <a:ahLst/>
              <a:cxnLst/>
              <a:rect l="l" t="t" r="r" b="b"/>
              <a:pathLst>
                <a:path w="3926904" h="1138802">
                  <a:moveTo>
                    <a:pt x="0" y="0"/>
                  </a:moveTo>
                  <a:lnTo>
                    <a:pt x="3926904" y="0"/>
                  </a:lnTo>
                  <a:lnTo>
                    <a:pt x="3926904" y="1138802"/>
                  </a:lnTo>
                  <a:lnTo>
                    <a:pt x="0" y="11388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399978" y="109239"/>
              <a:ext cx="1563474" cy="853649"/>
            </a:xfrm>
            <a:prstGeom prst="rect">
              <a:avLst/>
            </a:prstGeom>
          </p:spPr>
          <p:txBody>
            <a:bodyPr lIns="0" tIns="0" rIns="0" bIns="0" rtlCol="0" anchor="t">
              <a:spAutoFit/>
            </a:bodyPr>
            <a:lstStyle/>
            <a:p>
              <a:pPr algn="l">
                <a:lnSpc>
                  <a:spcPts val="4944"/>
                </a:lnSpc>
              </a:pPr>
              <a:r>
                <a:rPr lang="en-US" sz="3531" spc="204">
                  <a:solidFill>
                    <a:srgbClr val="FFFFFF"/>
                  </a:solidFill>
                  <a:latin typeface="Kollektif"/>
                </a:rPr>
                <a:t>SVM</a:t>
              </a:r>
            </a:p>
          </p:txBody>
        </p:sp>
      </p:grpSp>
      <p:sp>
        <p:nvSpPr>
          <p:cNvPr id="11" name="TextBox 11"/>
          <p:cNvSpPr txBox="1"/>
          <p:nvPr/>
        </p:nvSpPr>
        <p:spPr>
          <a:xfrm>
            <a:off x="1342285" y="4065122"/>
            <a:ext cx="15850030" cy="3149346"/>
          </a:xfrm>
          <a:prstGeom prst="rect">
            <a:avLst/>
          </a:prstGeom>
        </p:spPr>
        <p:txBody>
          <a:bodyPr lIns="0" tIns="0" rIns="0" bIns="0" rtlCol="0" anchor="t">
            <a:spAutoFit/>
          </a:bodyPr>
          <a:lstStyle/>
          <a:p>
            <a:pPr algn="l">
              <a:lnSpc>
                <a:spcPts val="4913"/>
              </a:lnSpc>
            </a:pPr>
            <a:r>
              <a:rPr lang="en-US" sz="3509" spc="203">
                <a:solidFill>
                  <a:srgbClr val="18072B"/>
                </a:solidFill>
                <a:latin typeface="Kollektif"/>
              </a:rPr>
              <a:t>(SVM) is a supervised machine learning algorithm that can be used for classification tasks. The primary goal of SVM is to find a hyperplane in an N-dimensional space (where N is the number of features) that distinctly classifies data points into different.</a:t>
            </a:r>
          </a:p>
          <a:p>
            <a:pPr algn="l">
              <a:lnSpc>
                <a:spcPts val="4913"/>
              </a:lnSpc>
            </a:pPr>
            <a:endParaRPr lang="en-US" sz="3509" spc="203">
              <a:solidFill>
                <a:srgbClr val="18072B"/>
              </a:solidFill>
              <a:latin typeface="Kollektif"/>
            </a:endParaRPr>
          </a:p>
        </p:txBody>
      </p:sp>
      <p:grpSp>
        <p:nvGrpSpPr>
          <p:cNvPr id="12" name="Group 12"/>
          <p:cNvGrpSpPr/>
          <p:nvPr/>
        </p:nvGrpSpPr>
        <p:grpSpPr>
          <a:xfrm>
            <a:off x="9267300" y="6933757"/>
            <a:ext cx="7943516" cy="2999838"/>
            <a:chOff x="0" y="0"/>
            <a:chExt cx="6347206" cy="2396998"/>
          </a:xfrm>
        </p:grpSpPr>
        <p:sp>
          <p:nvSpPr>
            <p:cNvPr id="13" name="Freeform 13"/>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10"/>
              <a:stretch>
                <a:fillRect t="-10949" b="-10949"/>
              </a:stretch>
            </a:blipFill>
          </p:spPr>
        </p:sp>
      </p:grpSp>
      <p:sp>
        <p:nvSpPr>
          <p:cNvPr id="14" name="TextBox 14"/>
          <p:cNvSpPr txBox="1"/>
          <p:nvPr/>
        </p:nvSpPr>
        <p:spPr>
          <a:xfrm>
            <a:off x="0" y="223769"/>
            <a:ext cx="6140253" cy="1035558"/>
          </a:xfrm>
          <a:prstGeom prst="rect">
            <a:avLst/>
          </a:prstGeom>
        </p:spPr>
        <p:txBody>
          <a:bodyPr lIns="0" tIns="0" rIns="0" bIns="0" rtlCol="0" anchor="t">
            <a:spAutoFit/>
          </a:bodyPr>
          <a:lstStyle/>
          <a:p>
            <a:pPr algn="ctr">
              <a:lnSpc>
                <a:spcPts val="8316"/>
              </a:lnSpc>
            </a:pPr>
            <a:r>
              <a:rPr lang="en-US" sz="6600">
                <a:solidFill>
                  <a:srgbClr val="FFFFFF"/>
                </a:solidFill>
                <a:latin typeface="18 Khebrat Musamim Bold"/>
              </a:rPr>
              <a:t>Background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1163</Words>
  <Application>Microsoft Office PowerPoint</Application>
  <PresentationFormat>Custom</PresentationFormat>
  <Paragraphs>208</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League Spartan</vt:lpstr>
      <vt:lpstr>Beauty Italic</vt:lpstr>
      <vt:lpstr>Canva Sans Bold</vt:lpstr>
      <vt:lpstr>Public Sans Bold</vt:lpstr>
      <vt:lpstr>Kollektif Bold</vt:lpstr>
      <vt:lpstr>18 Khebrat Musamim Bold</vt:lpstr>
      <vt:lpstr>Calibri</vt:lpstr>
      <vt:lpstr>Arial</vt:lpstr>
      <vt:lpstr>Roboto Bold</vt:lpstr>
      <vt:lpstr>Kollektif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(FER) G-Project 2024</dc:title>
  <dc:creator>Mo. Moawad</dc:creator>
  <cp:lastModifiedBy>Khaled Khaled ali</cp:lastModifiedBy>
  <cp:revision>4</cp:revision>
  <dcterms:created xsi:type="dcterms:W3CDTF">2006-08-16T00:00:00Z</dcterms:created>
  <dcterms:modified xsi:type="dcterms:W3CDTF">2024-06-22T00:46:54Z</dcterms:modified>
  <dc:identifier>DAGHv9xFKNI</dc:identifier>
</cp:coreProperties>
</file>